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35"/>
  </p:notesMasterIdLst>
  <p:handoutMasterIdLst>
    <p:handoutMasterId r:id="rId136"/>
  </p:handoutMasterIdLst>
  <p:sldIdLst>
    <p:sldId id="316" r:id="rId5"/>
    <p:sldId id="485" r:id="rId6"/>
    <p:sldId id="599" r:id="rId7"/>
    <p:sldId id="405" r:id="rId8"/>
    <p:sldId id="406" r:id="rId9"/>
    <p:sldId id="408" r:id="rId10"/>
    <p:sldId id="486" r:id="rId11"/>
    <p:sldId id="487" r:id="rId12"/>
    <p:sldId id="488" r:id="rId13"/>
    <p:sldId id="490" r:id="rId14"/>
    <p:sldId id="553" r:id="rId15"/>
    <p:sldId id="554" r:id="rId16"/>
    <p:sldId id="555" r:id="rId17"/>
    <p:sldId id="537" r:id="rId18"/>
    <p:sldId id="538" r:id="rId19"/>
    <p:sldId id="563" r:id="rId20"/>
    <p:sldId id="566" r:id="rId21"/>
    <p:sldId id="567" r:id="rId22"/>
    <p:sldId id="569" r:id="rId23"/>
    <p:sldId id="568" r:id="rId24"/>
    <p:sldId id="586" r:id="rId25"/>
    <p:sldId id="587" r:id="rId26"/>
    <p:sldId id="588" r:id="rId27"/>
    <p:sldId id="589" r:id="rId28"/>
    <p:sldId id="590" r:id="rId29"/>
    <p:sldId id="591" r:id="rId30"/>
    <p:sldId id="592" r:id="rId31"/>
    <p:sldId id="593" r:id="rId32"/>
    <p:sldId id="594" r:id="rId33"/>
    <p:sldId id="595" r:id="rId34"/>
    <p:sldId id="596" r:id="rId35"/>
    <p:sldId id="564" r:id="rId36"/>
    <p:sldId id="539" r:id="rId37"/>
    <p:sldId id="716" r:id="rId38"/>
    <p:sldId id="540" r:id="rId39"/>
    <p:sldId id="541" r:id="rId40"/>
    <p:sldId id="542" r:id="rId41"/>
    <p:sldId id="556" r:id="rId42"/>
    <p:sldId id="557" r:id="rId43"/>
    <p:sldId id="558" r:id="rId44"/>
    <p:sldId id="559" r:id="rId45"/>
    <p:sldId id="560" r:id="rId46"/>
    <p:sldId id="561" r:id="rId47"/>
    <p:sldId id="562" r:id="rId48"/>
    <p:sldId id="597" r:id="rId49"/>
    <p:sldId id="571" r:id="rId50"/>
    <p:sldId id="572" r:id="rId51"/>
    <p:sldId id="573" r:id="rId52"/>
    <p:sldId id="574" r:id="rId53"/>
    <p:sldId id="575" r:id="rId54"/>
    <p:sldId id="576" r:id="rId55"/>
    <p:sldId id="577" r:id="rId56"/>
    <p:sldId id="578" r:id="rId57"/>
    <p:sldId id="579" r:id="rId58"/>
    <p:sldId id="580" r:id="rId59"/>
    <p:sldId id="581" r:id="rId60"/>
    <p:sldId id="582" r:id="rId61"/>
    <p:sldId id="583" r:id="rId62"/>
    <p:sldId id="584" r:id="rId63"/>
    <p:sldId id="570" r:id="rId64"/>
    <p:sldId id="598" r:id="rId65"/>
    <p:sldId id="543" r:id="rId66"/>
    <p:sldId id="544" r:id="rId67"/>
    <p:sldId id="545" r:id="rId68"/>
    <p:sldId id="546" r:id="rId69"/>
    <p:sldId id="547" r:id="rId70"/>
    <p:sldId id="548" r:id="rId71"/>
    <p:sldId id="549" r:id="rId72"/>
    <p:sldId id="550" r:id="rId73"/>
    <p:sldId id="551" r:id="rId74"/>
    <p:sldId id="552" r:id="rId75"/>
    <p:sldId id="585" r:id="rId76"/>
    <p:sldId id="489" r:id="rId77"/>
    <p:sldId id="491" r:id="rId78"/>
    <p:sldId id="492" r:id="rId79"/>
    <p:sldId id="493" r:id="rId80"/>
    <p:sldId id="600" r:id="rId81"/>
    <p:sldId id="601" r:id="rId82"/>
    <p:sldId id="602" r:id="rId83"/>
    <p:sldId id="707" r:id="rId84"/>
    <p:sldId id="708" r:id="rId85"/>
    <p:sldId id="709" r:id="rId86"/>
    <p:sldId id="710" r:id="rId87"/>
    <p:sldId id="711" r:id="rId88"/>
    <p:sldId id="494" r:id="rId89"/>
    <p:sldId id="495" r:id="rId90"/>
    <p:sldId id="496" r:id="rId91"/>
    <p:sldId id="497" r:id="rId92"/>
    <p:sldId id="498" r:id="rId93"/>
    <p:sldId id="499" r:id="rId94"/>
    <p:sldId id="500" r:id="rId95"/>
    <p:sldId id="501" r:id="rId96"/>
    <p:sldId id="502" r:id="rId97"/>
    <p:sldId id="503" r:id="rId98"/>
    <p:sldId id="504" r:id="rId99"/>
    <p:sldId id="505" r:id="rId100"/>
    <p:sldId id="506" r:id="rId101"/>
    <p:sldId id="507" r:id="rId102"/>
    <p:sldId id="508" r:id="rId103"/>
    <p:sldId id="509" r:id="rId104"/>
    <p:sldId id="510" r:id="rId105"/>
    <p:sldId id="511" r:id="rId106"/>
    <p:sldId id="512" r:id="rId107"/>
    <p:sldId id="513" r:id="rId108"/>
    <p:sldId id="514" r:id="rId109"/>
    <p:sldId id="515" r:id="rId110"/>
    <p:sldId id="516" r:id="rId111"/>
    <p:sldId id="517" r:id="rId112"/>
    <p:sldId id="518" r:id="rId113"/>
    <p:sldId id="519" r:id="rId114"/>
    <p:sldId id="520" r:id="rId115"/>
    <p:sldId id="521" r:id="rId116"/>
    <p:sldId id="522" r:id="rId117"/>
    <p:sldId id="712" r:id="rId118"/>
    <p:sldId id="713" r:id="rId119"/>
    <p:sldId id="714" r:id="rId120"/>
    <p:sldId id="715" r:id="rId121"/>
    <p:sldId id="717" r:id="rId122"/>
    <p:sldId id="718" r:id="rId123"/>
    <p:sldId id="603" r:id="rId124"/>
    <p:sldId id="604" r:id="rId125"/>
    <p:sldId id="605" r:id="rId126"/>
    <p:sldId id="606" r:id="rId127"/>
    <p:sldId id="607" r:id="rId128"/>
    <p:sldId id="608" r:id="rId129"/>
    <p:sldId id="609" r:id="rId130"/>
    <p:sldId id="610" r:id="rId131"/>
    <p:sldId id="611" r:id="rId132"/>
    <p:sldId id="612" r:id="rId133"/>
    <p:sldId id="613" r:id="rId134"/>
  </p:sldIdLst>
  <p:sldSz cx="9144000" cy="6858000" type="screen4x3"/>
  <p:notesSz cx="6858000" cy="9144000"/>
  <p:custDataLst>
    <p:tags r:id="rId1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78333" autoAdjust="0"/>
  </p:normalViewPr>
  <p:slideViewPr>
    <p:cSldViewPr snapToObjects="1" showGuides="1">
      <p:cViewPr varScale="1">
        <p:scale>
          <a:sx n="89" d="100"/>
          <a:sy n="89" d="100"/>
        </p:scale>
        <p:origin x="1310"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9A2D5-55DD-9544-A8D4-16D3E6D0C8C6}" type="doc">
      <dgm:prSet loTypeId="urn:microsoft.com/office/officeart/2005/8/layout/radial6" loCatId="" qsTypeId="urn:microsoft.com/office/officeart/2005/8/quickstyle/simple4" qsCatId="simple" csTypeId="urn:microsoft.com/office/officeart/2005/8/colors/accent0_1" csCatId="mainScheme" phldr="1"/>
      <dgm:spPr/>
      <dgm:t>
        <a:bodyPr/>
        <a:lstStyle/>
        <a:p>
          <a:endParaRPr lang="en-US"/>
        </a:p>
      </dgm:t>
    </dgm:pt>
    <dgm:pt modelId="{C95A4F7E-8A45-5242-AE86-014F73E72097}">
      <dgm:prSet phldrT="[Text]"/>
      <dgm:spPr>
        <a:xfrm>
          <a:off x="3278506" y="2123"/>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8DFEAC11-E73F-2540-8CC7-5ABC7C62F0E5}" type="parTrans" cxnId="{DE8760E2-B84B-E24F-8409-00B2443F4E7A}">
      <dgm:prSet/>
      <dgm:spPr/>
      <dgm:t>
        <a:bodyPr/>
        <a:lstStyle/>
        <a:p>
          <a:endParaRPr lang="en-US"/>
        </a:p>
      </dgm:t>
    </dgm:pt>
    <dgm:pt modelId="{5C22C669-C98F-D24E-BD49-75B8DB92752A}" type="sibTrans" cxnId="{DE8760E2-B84B-E24F-8409-00B2443F4E7A}">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dgm:spPr>
      <dgm:t>
        <a:bodyPr/>
        <a:lstStyle/>
        <a:p>
          <a:endParaRPr lang="en-US"/>
        </a:p>
      </dgm:t>
    </dgm:pt>
    <dgm:pt modelId="{F2F699A9-6003-3646-8FCE-E71ACE45B74A}">
      <dgm:prSet phldrT="[Text]"/>
      <dgm:spPr>
        <a:xfrm>
          <a:off x="4261234" y="265444"/>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E8321D0C-4E09-5F47-9CB2-6906802127BB}" type="parTrans" cxnId="{CC871AE5-C450-884E-BB6E-9A3AB5D59F38}">
      <dgm:prSet/>
      <dgm:spPr/>
      <dgm:t>
        <a:bodyPr/>
        <a:lstStyle/>
        <a:p>
          <a:endParaRPr lang="en-US"/>
        </a:p>
      </dgm:t>
    </dgm:pt>
    <dgm:pt modelId="{49303C0C-554F-DA43-B174-8B8527C5A1FC}" type="sibTrans" cxnId="{CC871AE5-C450-884E-BB6E-9A3AB5D59F38}">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2081DBE5-EE1B-764B-BAFC-760401936476}">
      <dgm:prSet phldrT="[Text]"/>
      <dgm:spPr>
        <a:xfrm>
          <a:off x="4980642" y="984852"/>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182415BC-97DC-124B-97AF-0E9D8325C43E}" type="parTrans" cxnId="{9CB27422-2140-C346-996F-4E38EBB406F5}">
      <dgm:prSet/>
      <dgm:spPr/>
      <dgm:t>
        <a:bodyPr/>
        <a:lstStyle/>
        <a:p>
          <a:endParaRPr lang="en-US"/>
        </a:p>
      </dgm:t>
    </dgm:pt>
    <dgm:pt modelId="{977DAAA5-15A7-BC47-9FDA-1E55BA85E75C}" type="sibTrans" cxnId="{9CB27422-2140-C346-996F-4E38EBB406F5}">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461D4EF2-CEB7-1441-845F-F11B7A9AED75}">
      <dgm:prSet phldrT="[Text]"/>
      <dgm:spPr>
        <a:xfrm>
          <a:off x="5243963" y="1967580"/>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D6957846-E730-B044-9703-74C66A382382}" type="parTrans" cxnId="{F7222223-04E0-6E47-956A-FD15539FE9B4}">
      <dgm:prSet/>
      <dgm:spPr/>
      <dgm:t>
        <a:bodyPr/>
        <a:lstStyle/>
        <a:p>
          <a:endParaRPr lang="en-US"/>
        </a:p>
      </dgm:t>
    </dgm:pt>
    <dgm:pt modelId="{0F9FD6A9-39DC-E140-975B-5B5873220DD6}" type="sibTrans" cxnId="{F7222223-04E0-6E47-956A-FD15539FE9B4}">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FBF3264B-33C2-4B43-94CE-877A053DA896}">
      <dgm:prSet phldrT="[Text]"/>
      <dgm:spPr>
        <a:xfrm>
          <a:off x="4980642" y="2950309"/>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22F9CAFE-4393-6642-8515-B6A3E37D5D54}" type="parTrans" cxnId="{FF1303F7-1755-3D46-B2AF-B698C3E12221}">
      <dgm:prSet/>
      <dgm:spPr/>
      <dgm:t>
        <a:bodyPr/>
        <a:lstStyle/>
        <a:p>
          <a:endParaRPr lang="en-US"/>
        </a:p>
      </dgm:t>
    </dgm:pt>
    <dgm:pt modelId="{D2B3EE6F-39BD-D748-843B-4D8BB5F39150}" type="sibTrans" cxnId="{FF1303F7-1755-3D46-B2AF-B698C3E12221}">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87D3B9BA-EFD9-7F45-905C-B701C9EE9EDD}">
      <dgm:prSet phldrT="[Text]"/>
      <dgm:spPr>
        <a:xfrm>
          <a:off x="4261234" y="3669716"/>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E875B20D-5DF4-344F-9068-09ED73EB67EB}" type="parTrans" cxnId="{21B9992B-7CDE-EC4E-A0B9-4C2AA0C8CA43}">
      <dgm:prSet/>
      <dgm:spPr/>
      <dgm:t>
        <a:bodyPr/>
        <a:lstStyle/>
        <a:p>
          <a:endParaRPr lang="en-US"/>
        </a:p>
      </dgm:t>
    </dgm:pt>
    <dgm:pt modelId="{E4ABA0BC-C4D1-CE46-84D5-046363307EF6}" type="sibTrans" cxnId="{21B9992B-7CDE-EC4E-A0B9-4C2AA0C8CA43}">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D4229321-376C-8D4E-A6E0-F5E9706F3433}">
      <dgm:prSet phldrT="[Text]"/>
      <dgm:spPr>
        <a:xfrm>
          <a:off x="3278506" y="3933037"/>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B7D7AD4F-9335-7E4D-BB8E-5E115C3B7CEB}" type="parTrans" cxnId="{C404CAF7-E881-894F-9703-DDB7574AB485}">
      <dgm:prSet/>
      <dgm:spPr/>
      <dgm:t>
        <a:bodyPr/>
        <a:lstStyle/>
        <a:p>
          <a:endParaRPr lang="en-US"/>
        </a:p>
      </dgm:t>
    </dgm:pt>
    <dgm:pt modelId="{77F4A6F4-5B26-3145-A360-938F777D3F2F}" type="sibTrans" cxnId="{C404CAF7-E881-894F-9703-DDB7574AB485}">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0D1F1D94-43D9-5B4C-99BB-F4CCB3D7B558}">
      <dgm:prSet phldrT="[Text]"/>
      <dgm:spPr>
        <a:xfrm>
          <a:off x="2295777" y="3669716"/>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BBC4FA97-8E46-DE48-B477-35BA6748A99A}" type="parTrans" cxnId="{3C6B7CCB-9338-DC48-BF7A-CB8595559E16}">
      <dgm:prSet/>
      <dgm:spPr/>
      <dgm:t>
        <a:bodyPr/>
        <a:lstStyle/>
        <a:p>
          <a:endParaRPr lang="en-US"/>
        </a:p>
      </dgm:t>
    </dgm:pt>
    <dgm:pt modelId="{8A7E3FDC-4A3D-C940-8C1E-649B7AA6AAED}" type="sibTrans" cxnId="{3C6B7CCB-9338-DC48-BF7A-CB8595559E16}">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529C66C7-B71B-2244-A486-264BBD75CBDC}">
      <dgm:prSet phldrT="[Text]"/>
      <dgm:spPr>
        <a:xfrm>
          <a:off x="1576370" y="2950309"/>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1687DB1C-AF8A-0844-9104-5E104F39C612}" type="parTrans" cxnId="{BBC1B08E-1766-204B-AC7C-1FC460324078}">
      <dgm:prSet/>
      <dgm:spPr/>
      <dgm:t>
        <a:bodyPr/>
        <a:lstStyle/>
        <a:p>
          <a:endParaRPr lang="en-US"/>
        </a:p>
      </dgm:t>
    </dgm:pt>
    <dgm:pt modelId="{8EF66CCD-2C64-9D4F-9A3F-E17A829FA3C7}" type="sibTrans" cxnId="{BBC1B08E-1766-204B-AC7C-1FC460324078}">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A5526703-979C-214C-97BA-DBDE438126A3}">
      <dgm:prSet phldrT="[Text]"/>
      <dgm:spPr>
        <a:xfrm>
          <a:off x="1313049" y="1967580"/>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2166DE72-44BE-AD47-BA2C-DCCE1ABC2AF4}" type="parTrans" cxnId="{2ADBB885-612E-9A41-9D2B-7702EA4D60E6}">
      <dgm:prSet/>
      <dgm:spPr/>
      <dgm:t>
        <a:bodyPr/>
        <a:lstStyle/>
        <a:p>
          <a:endParaRPr lang="en-US"/>
        </a:p>
      </dgm:t>
    </dgm:pt>
    <dgm:pt modelId="{D94B45BC-7AD8-D54B-AA50-E9CA5D7AE6EE}" type="sibTrans" cxnId="{2ADBB885-612E-9A41-9D2B-7702EA4D60E6}">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15814431-EA40-AD41-B560-2C4897B1B4F9}">
      <dgm:prSet phldrT="[Text]"/>
      <dgm:spPr>
        <a:xfrm>
          <a:off x="1576370" y="984852"/>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BC2696D2-9D3A-334A-9595-8E38798C28AF}" type="parTrans" cxnId="{1E904762-4EEA-9D4B-9BE3-2004AB0261B6}">
      <dgm:prSet/>
      <dgm:spPr/>
      <dgm:t>
        <a:bodyPr/>
        <a:lstStyle/>
        <a:p>
          <a:endParaRPr lang="en-US"/>
        </a:p>
      </dgm:t>
    </dgm:pt>
    <dgm:pt modelId="{9DFCC1C9-CC17-154B-B4F6-C4160F5C734F}" type="sibTrans" cxnId="{1E904762-4EEA-9D4B-9BE3-2004AB0261B6}">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1DB4EA18-112A-D347-A4D1-3106AC0FCCE9}">
      <dgm:prSet phldrT="[Text]"/>
      <dgm:spPr>
        <a:xfrm>
          <a:off x="2295777" y="265444"/>
          <a:ext cx="636838" cy="636838"/>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solidFill>
            <a:srgbClr val="FF4300"/>
          </a:solid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57DC1D09-10E5-394C-AB5F-48A84AFAF014}" type="parTrans" cxnId="{08AAB8D5-AC88-9543-9026-0EBC49FB1C5A}">
      <dgm:prSet/>
      <dgm:spPr/>
      <dgm:t>
        <a:bodyPr/>
        <a:lstStyle/>
        <a:p>
          <a:endParaRPr lang="en-US"/>
        </a:p>
      </dgm:t>
    </dgm:pt>
    <dgm:pt modelId="{F4F657F6-89B3-C947-B690-322F8384B918}" type="sibTrans" cxnId="{08AAB8D5-AC88-9543-9026-0EBC49FB1C5A}">
      <dgm:prSet/>
      <dgm:spPr>
        <a:xfrm>
          <a:off x="1608542" y="297616"/>
          <a:ext cx="3976766" cy="3976766"/>
        </a:xfrm>
        <a:gradFill rotWithShape="0">
          <a:gsLst>
            <a:gs pos="0">
              <a:srgbClr val="686868">
                <a:tint val="60000"/>
                <a:hueOff val="0"/>
                <a:satOff val="0"/>
                <a:lumOff val="0"/>
                <a:alphaOff val="0"/>
                <a:tint val="100000"/>
                <a:shade val="100000"/>
                <a:satMod val="130000"/>
              </a:srgbClr>
            </a:gs>
            <a:gs pos="100000">
              <a:srgbClr val="686868">
                <a:tint val="60000"/>
                <a:hueOff val="0"/>
                <a:satOff val="0"/>
                <a:lumOff val="0"/>
                <a:alphaOff val="0"/>
                <a:tint val="50000"/>
                <a:shade val="100000"/>
                <a:satMod val="350000"/>
              </a:srgbClr>
            </a:gs>
          </a:gsLst>
          <a:lin ang="16200000" scaled="0"/>
        </a:gradFill>
        <a:ln>
          <a:noFill/>
        </a:ln>
        <a:effectLst>
          <a:outerShdw blurRad="40000" dist="23000" dir="5400000" rotWithShape="0">
            <a:srgbClr val="000000">
              <a:alpha val="35000"/>
            </a:srgbClr>
          </a:outerShdw>
        </a:effectLst>
      </dgm:spPr>
      <dgm:t>
        <a:bodyPr/>
        <a:lstStyle/>
        <a:p>
          <a:endParaRPr lang="en-US"/>
        </a:p>
      </dgm:t>
    </dgm:pt>
    <dgm:pt modelId="{FFAA45D4-7FDC-D348-A025-DF3376C7E1B8}">
      <dgm:prSet phldrT="[Text]"/>
      <dgm:spPr>
        <a:xfrm>
          <a:off x="3142040" y="1831115"/>
          <a:ext cx="909769" cy="909769"/>
        </a:xfrm>
        <a:gradFill rotWithShape="0">
          <a:gsLst>
            <a:gs pos="0">
              <a:sysClr val="window" lastClr="FFFFFF">
                <a:hueOff val="0"/>
                <a:satOff val="0"/>
                <a:lumOff val="0"/>
                <a:alphaOff val="0"/>
                <a:tint val="100000"/>
                <a:shade val="100000"/>
                <a:satMod val="130000"/>
              </a:sysClr>
            </a:gs>
            <a:gs pos="100000">
              <a:sysClr val="window" lastClr="FFFFFF">
                <a:hueOff val="0"/>
                <a:satOff val="0"/>
                <a:lumOff val="0"/>
                <a:alphaOff val="0"/>
                <a:tint val="50000"/>
                <a:shade val="100000"/>
                <a:satMod val="350000"/>
              </a:sysClr>
            </a:gs>
          </a:gsLst>
          <a:lin ang="16200000" scaled="0"/>
        </a:gradFill>
        <a:ln>
          <a:noFill/>
        </a:ln>
        <a:effectLst/>
      </dgm:spPr>
      <dgm:t>
        <a:bodyPr/>
        <a:lstStyle/>
        <a:p>
          <a:endParaRPr lang="en-US" dirty="0">
            <a:solidFill>
              <a:srgbClr val="686868">
                <a:hueOff val="0"/>
                <a:satOff val="0"/>
                <a:lumOff val="0"/>
                <a:alphaOff val="0"/>
              </a:srgbClr>
            </a:solidFill>
            <a:latin typeface="Arial"/>
            <a:ea typeface="+mn-ea"/>
            <a:cs typeface="+mn-cs"/>
          </a:endParaRPr>
        </a:p>
      </dgm:t>
    </dgm:pt>
    <dgm:pt modelId="{7E73E66F-2005-BD43-AFB5-EE9868C3C8DB}" type="sibTrans" cxnId="{E3B602D6-29A7-BE4B-9CE5-06DCF9ECCB00}">
      <dgm:prSet/>
      <dgm:spPr/>
      <dgm:t>
        <a:bodyPr/>
        <a:lstStyle/>
        <a:p>
          <a:endParaRPr lang="en-US"/>
        </a:p>
      </dgm:t>
    </dgm:pt>
    <dgm:pt modelId="{0BFC4F66-9002-2449-8E1B-723BB3A7BB02}" type="parTrans" cxnId="{E3B602D6-29A7-BE4B-9CE5-06DCF9ECCB00}">
      <dgm:prSet/>
      <dgm:spPr/>
      <dgm:t>
        <a:bodyPr/>
        <a:lstStyle/>
        <a:p>
          <a:endParaRPr lang="en-US"/>
        </a:p>
      </dgm:t>
    </dgm:pt>
    <dgm:pt modelId="{AD69993C-DDB7-A748-BE04-2685895170A6}" type="pres">
      <dgm:prSet presAssocID="{2F59A2D5-55DD-9544-A8D4-16D3E6D0C8C6}" presName="Name0" presStyleCnt="0">
        <dgm:presLayoutVars>
          <dgm:chMax val="1"/>
          <dgm:dir/>
          <dgm:animLvl val="ctr"/>
          <dgm:resizeHandles val="exact"/>
        </dgm:presLayoutVars>
      </dgm:prSet>
      <dgm:spPr/>
      <dgm:t>
        <a:bodyPr/>
        <a:lstStyle/>
        <a:p>
          <a:endParaRPr lang="en-US"/>
        </a:p>
      </dgm:t>
    </dgm:pt>
    <dgm:pt modelId="{AAD7BFC4-8181-D946-B39D-F3C324835EE8}" type="pres">
      <dgm:prSet presAssocID="{FFAA45D4-7FDC-D348-A025-DF3376C7E1B8}" presName="centerShape" presStyleLbl="node0" presStyleIdx="0" presStyleCnt="1"/>
      <dgm:spPr>
        <a:prstGeom prst="ellipse">
          <a:avLst/>
        </a:prstGeom>
      </dgm:spPr>
      <dgm:t>
        <a:bodyPr/>
        <a:lstStyle/>
        <a:p>
          <a:endParaRPr lang="en-US"/>
        </a:p>
      </dgm:t>
    </dgm:pt>
    <dgm:pt modelId="{07439F66-1D45-1541-B94B-6855A6F3FF31}" type="pres">
      <dgm:prSet presAssocID="{C95A4F7E-8A45-5242-AE86-014F73E72097}" presName="node" presStyleLbl="node1" presStyleIdx="0" presStyleCnt="12">
        <dgm:presLayoutVars>
          <dgm:bulletEnabled val="1"/>
        </dgm:presLayoutVars>
      </dgm:prSet>
      <dgm:spPr>
        <a:prstGeom prst="ellipse">
          <a:avLst/>
        </a:prstGeom>
      </dgm:spPr>
      <dgm:t>
        <a:bodyPr/>
        <a:lstStyle/>
        <a:p>
          <a:endParaRPr lang="en-US"/>
        </a:p>
      </dgm:t>
    </dgm:pt>
    <dgm:pt modelId="{826C9EF8-A3AA-F049-9967-12CC5F1542B7}" type="pres">
      <dgm:prSet presAssocID="{C95A4F7E-8A45-5242-AE86-014F73E72097}" presName="dummy" presStyleCnt="0"/>
      <dgm:spPr/>
    </dgm:pt>
    <dgm:pt modelId="{5948C405-8FF8-E640-BCBE-FAA38C2454C4}" type="pres">
      <dgm:prSet presAssocID="{5C22C669-C98F-D24E-BD49-75B8DB92752A}" presName="sibTrans" presStyleLbl="sibTrans2D1" presStyleIdx="0" presStyleCnt="12"/>
      <dgm:spPr>
        <a:prstGeom prst="blockArc">
          <a:avLst>
            <a:gd name="adj1" fmla="val 16200000"/>
            <a:gd name="adj2" fmla="val 18000000"/>
            <a:gd name="adj3" fmla="val 2306"/>
          </a:avLst>
        </a:prstGeom>
      </dgm:spPr>
      <dgm:t>
        <a:bodyPr/>
        <a:lstStyle/>
        <a:p>
          <a:endParaRPr lang="en-US"/>
        </a:p>
      </dgm:t>
    </dgm:pt>
    <dgm:pt modelId="{EFA6D948-D3ED-9845-B64A-69059EB0C77C}" type="pres">
      <dgm:prSet presAssocID="{F2F699A9-6003-3646-8FCE-E71ACE45B74A}" presName="node" presStyleLbl="node1" presStyleIdx="1" presStyleCnt="12">
        <dgm:presLayoutVars>
          <dgm:bulletEnabled val="1"/>
        </dgm:presLayoutVars>
      </dgm:prSet>
      <dgm:spPr>
        <a:prstGeom prst="ellipse">
          <a:avLst/>
        </a:prstGeom>
      </dgm:spPr>
      <dgm:t>
        <a:bodyPr/>
        <a:lstStyle/>
        <a:p>
          <a:endParaRPr lang="en-US"/>
        </a:p>
      </dgm:t>
    </dgm:pt>
    <dgm:pt modelId="{9C048C83-A840-5744-9EC6-1C2B18578921}" type="pres">
      <dgm:prSet presAssocID="{F2F699A9-6003-3646-8FCE-E71ACE45B74A}" presName="dummy" presStyleCnt="0"/>
      <dgm:spPr/>
    </dgm:pt>
    <dgm:pt modelId="{196EEF30-9849-7B4B-A61B-F00B1454E27C}" type="pres">
      <dgm:prSet presAssocID="{49303C0C-554F-DA43-B174-8B8527C5A1FC}" presName="sibTrans" presStyleLbl="sibTrans2D1" presStyleIdx="1" presStyleCnt="12"/>
      <dgm:spPr>
        <a:prstGeom prst="blockArc">
          <a:avLst>
            <a:gd name="adj1" fmla="val 18000000"/>
            <a:gd name="adj2" fmla="val 19800000"/>
            <a:gd name="adj3" fmla="val 2306"/>
          </a:avLst>
        </a:prstGeom>
      </dgm:spPr>
      <dgm:t>
        <a:bodyPr/>
        <a:lstStyle/>
        <a:p>
          <a:endParaRPr lang="en-US"/>
        </a:p>
      </dgm:t>
    </dgm:pt>
    <dgm:pt modelId="{6C610B99-9E89-C744-AB34-AC0FF9FB7B23}" type="pres">
      <dgm:prSet presAssocID="{2081DBE5-EE1B-764B-BAFC-760401936476}" presName="node" presStyleLbl="node1" presStyleIdx="2" presStyleCnt="12">
        <dgm:presLayoutVars>
          <dgm:bulletEnabled val="1"/>
        </dgm:presLayoutVars>
      </dgm:prSet>
      <dgm:spPr>
        <a:prstGeom prst="ellipse">
          <a:avLst/>
        </a:prstGeom>
      </dgm:spPr>
      <dgm:t>
        <a:bodyPr/>
        <a:lstStyle/>
        <a:p>
          <a:endParaRPr lang="en-US"/>
        </a:p>
      </dgm:t>
    </dgm:pt>
    <dgm:pt modelId="{848F0BD3-AD88-DE42-AA2F-AD469891A54F}" type="pres">
      <dgm:prSet presAssocID="{2081DBE5-EE1B-764B-BAFC-760401936476}" presName="dummy" presStyleCnt="0"/>
      <dgm:spPr/>
    </dgm:pt>
    <dgm:pt modelId="{E1571A30-87F1-844B-BD5B-BDACF8219DBE}" type="pres">
      <dgm:prSet presAssocID="{977DAAA5-15A7-BC47-9FDA-1E55BA85E75C}" presName="sibTrans" presStyleLbl="sibTrans2D1" presStyleIdx="2" presStyleCnt="12"/>
      <dgm:spPr>
        <a:prstGeom prst="blockArc">
          <a:avLst>
            <a:gd name="adj1" fmla="val 19800000"/>
            <a:gd name="adj2" fmla="val 0"/>
            <a:gd name="adj3" fmla="val 2306"/>
          </a:avLst>
        </a:prstGeom>
      </dgm:spPr>
      <dgm:t>
        <a:bodyPr/>
        <a:lstStyle/>
        <a:p>
          <a:endParaRPr lang="en-US"/>
        </a:p>
      </dgm:t>
    </dgm:pt>
    <dgm:pt modelId="{939472D0-9365-054B-A0A2-CA0702432FD8}" type="pres">
      <dgm:prSet presAssocID="{461D4EF2-CEB7-1441-845F-F11B7A9AED75}" presName="node" presStyleLbl="node1" presStyleIdx="3" presStyleCnt="12">
        <dgm:presLayoutVars>
          <dgm:bulletEnabled val="1"/>
        </dgm:presLayoutVars>
      </dgm:prSet>
      <dgm:spPr>
        <a:prstGeom prst="ellipse">
          <a:avLst/>
        </a:prstGeom>
      </dgm:spPr>
      <dgm:t>
        <a:bodyPr/>
        <a:lstStyle/>
        <a:p>
          <a:endParaRPr lang="en-US"/>
        </a:p>
      </dgm:t>
    </dgm:pt>
    <dgm:pt modelId="{F7653429-166A-8741-8512-CC840A53C51B}" type="pres">
      <dgm:prSet presAssocID="{461D4EF2-CEB7-1441-845F-F11B7A9AED75}" presName="dummy" presStyleCnt="0"/>
      <dgm:spPr/>
    </dgm:pt>
    <dgm:pt modelId="{A7A3F8EB-1050-EC47-8B24-37645118790F}" type="pres">
      <dgm:prSet presAssocID="{0F9FD6A9-39DC-E140-975B-5B5873220DD6}" presName="sibTrans" presStyleLbl="sibTrans2D1" presStyleIdx="3" presStyleCnt="12"/>
      <dgm:spPr>
        <a:prstGeom prst="blockArc">
          <a:avLst>
            <a:gd name="adj1" fmla="val 0"/>
            <a:gd name="adj2" fmla="val 1800000"/>
            <a:gd name="adj3" fmla="val 2306"/>
          </a:avLst>
        </a:prstGeom>
      </dgm:spPr>
      <dgm:t>
        <a:bodyPr/>
        <a:lstStyle/>
        <a:p>
          <a:endParaRPr lang="en-US"/>
        </a:p>
      </dgm:t>
    </dgm:pt>
    <dgm:pt modelId="{AF64731A-69D1-164D-8F83-67CFB94C3CE6}" type="pres">
      <dgm:prSet presAssocID="{FBF3264B-33C2-4B43-94CE-877A053DA896}" presName="node" presStyleLbl="node1" presStyleIdx="4" presStyleCnt="12">
        <dgm:presLayoutVars>
          <dgm:bulletEnabled val="1"/>
        </dgm:presLayoutVars>
      </dgm:prSet>
      <dgm:spPr>
        <a:prstGeom prst="ellipse">
          <a:avLst/>
        </a:prstGeom>
      </dgm:spPr>
      <dgm:t>
        <a:bodyPr/>
        <a:lstStyle/>
        <a:p>
          <a:endParaRPr lang="en-US"/>
        </a:p>
      </dgm:t>
    </dgm:pt>
    <dgm:pt modelId="{4295EF27-82E5-AC4E-A212-D8708D60634F}" type="pres">
      <dgm:prSet presAssocID="{FBF3264B-33C2-4B43-94CE-877A053DA896}" presName="dummy" presStyleCnt="0"/>
      <dgm:spPr/>
    </dgm:pt>
    <dgm:pt modelId="{AE4B9F64-E29F-3042-8F28-F7B5C4CBF569}" type="pres">
      <dgm:prSet presAssocID="{D2B3EE6F-39BD-D748-843B-4D8BB5F39150}" presName="sibTrans" presStyleLbl="sibTrans2D1" presStyleIdx="4" presStyleCnt="12"/>
      <dgm:spPr>
        <a:prstGeom prst="blockArc">
          <a:avLst>
            <a:gd name="adj1" fmla="val 1800000"/>
            <a:gd name="adj2" fmla="val 3600000"/>
            <a:gd name="adj3" fmla="val 2306"/>
          </a:avLst>
        </a:prstGeom>
      </dgm:spPr>
      <dgm:t>
        <a:bodyPr/>
        <a:lstStyle/>
        <a:p>
          <a:endParaRPr lang="en-US"/>
        </a:p>
      </dgm:t>
    </dgm:pt>
    <dgm:pt modelId="{8F3002C6-B9D1-D342-BB18-D57F3630E96B}" type="pres">
      <dgm:prSet presAssocID="{87D3B9BA-EFD9-7F45-905C-B701C9EE9EDD}" presName="node" presStyleLbl="node1" presStyleIdx="5" presStyleCnt="12">
        <dgm:presLayoutVars>
          <dgm:bulletEnabled val="1"/>
        </dgm:presLayoutVars>
      </dgm:prSet>
      <dgm:spPr>
        <a:prstGeom prst="ellipse">
          <a:avLst/>
        </a:prstGeom>
      </dgm:spPr>
      <dgm:t>
        <a:bodyPr/>
        <a:lstStyle/>
        <a:p>
          <a:endParaRPr lang="en-US"/>
        </a:p>
      </dgm:t>
    </dgm:pt>
    <dgm:pt modelId="{FFBAD53E-3089-3E4F-9E3E-8570A5998D21}" type="pres">
      <dgm:prSet presAssocID="{87D3B9BA-EFD9-7F45-905C-B701C9EE9EDD}" presName="dummy" presStyleCnt="0"/>
      <dgm:spPr/>
    </dgm:pt>
    <dgm:pt modelId="{718A4481-CFB1-4D45-AB25-F2538DDB0F9A}" type="pres">
      <dgm:prSet presAssocID="{E4ABA0BC-C4D1-CE46-84D5-046363307EF6}" presName="sibTrans" presStyleLbl="sibTrans2D1" presStyleIdx="5" presStyleCnt="12"/>
      <dgm:spPr>
        <a:prstGeom prst="blockArc">
          <a:avLst>
            <a:gd name="adj1" fmla="val 3600000"/>
            <a:gd name="adj2" fmla="val 5400000"/>
            <a:gd name="adj3" fmla="val 2306"/>
          </a:avLst>
        </a:prstGeom>
      </dgm:spPr>
      <dgm:t>
        <a:bodyPr/>
        <a:lstStyle/>
        <a:p>
          <a:endParaRPr lang="en-US"/>
        </a:p>
      </dgm:t>
    </dgm:pt>
    <dgm:pt modelId="{A284520E-6948-5E4F-A1E9-653AD7EFD75F}" type="pres">
      <dgm:prSet presAssocID="{D4229321-376C-8D4E-A6E0-F5E9706F3433}" presName="node" presStyleLbl="node1" presStyleIdx="6" presStyleCnt="12">
        <dgm:presLayoutVars>
          <dgm:bulletEnabled val="1"/>
        </dgm:presLayoutVars>
      </dgm:prSet>
      <dgm:spPr>
        <a:prstGeom prst="ellipse">
          <a:avLst/>
        </a:prstGeom>
      </dgm:spPr>
      <dgm:t>
        <a:bodyPr/>
        <a:lstStyle/>
        <a:p>
          <a:endParaRPr lang="en-US"/>
        </a:p>
      </dgm:t>
    </dgm:pt>
    <dgm:pt modelId="{066053D5-28D2-9042-9139-212210D6A9D4}" type="pres">
      <dgm:prSet presAssocID="{D4229321-376C-8D4E-A6E0-F5E9706F3433}" presName="dummy" presStyleCnt="0"/>
      <dgm:spPr/>
    </dgm:pt>
    <dgm:pt modelId="{43BA6E9B-E32F-D648-B1DF-6F7B7C210BA8}" type="pres">
      <dgm:prSet presAssocID="{77F4A6F4-5B26-3145-A360-938F777D3F2F}" presName="sibTrans" presStyleLbl="sibTrans2D1" presStyleIdx="6" presStyleCnt="12"/>
      <dgm:spPr>
        <a:prstGeom prst="blockArc">
          <a:avLst>
            <a:gd name="adj1" fmla="val 5400000"/>
            <a:gd name="adj2" fmla="val 7200000"/>
            <a:gd name="adj3" fmla="val 2306"/>
          </a:avLst>
        </a:prstGeom>
      </dgm:spPr>
      <dgm:t>
        <a:bodyPr/>
        <a:lstStyle/>
        <a:p>
          <a:endParaRPr lang="en-US"/>
        </a:p>
      </dgm:t>
    </dgm:pt>
    <dgm:pt modelId="{71003140-3719-144F-882C-163634B7556C}" type="pres">
      <dgm:prSet presAssocID="{0D1F1D94-43D9-5B4C-99BB-F4CCB3D7B558}" presName="node" presStyleLbl="node1" presStyleIdx="7" presStyleCnt="12">
        <dgm:presLayoutVars>
          <dgm:bulletEnabled val="1"/>
        </dgm:presLayoutVars>
      </dgm:prSet>
      <dgm:spPr>
        <a:prstGeom prst="ellipse">
          <a:avLst/>
        </a:prstGeom>
      </dgm:spPr>
      <dgm:t>
        <a:bodyPr/>
        <a:lstStyle/>
        <a:p>
          <a:endParaRPr lang="en-US"/>
        </a:p>
      </dgm:t>
    </dgm:pt>
    <dgm:pt modelId="{306C455F-26DD-8F4E-9BC1-F9D9C9F6C149}" type="pres">
      <dgm:prSet presAssocID="{0D1F1D94-43D9-5B4C-99BB-F4CCB3D7B558}" presName="dummy" presStyleCnt="0"/>
      <dgm:spPr/>
    </dgm:pt>
    <dgm:pt modelId="{54B9B457-0B53-B24C-B520-B377A8050582}" type="pres">
      <dgm:prSet presAssocID="{8A7E3FDC-4A3D-C940-8C1E-649B7AA6AAED}" presName="sibTrans" presStyleLbl="sibTrans2D1" presStyleIdx="7" presStyleCnt="12"/>
      <dgm:spPr>
        <a:prstGeom prst="blockArc">
          <a:avLst>
            <a:gd name="adj1" fmla="val 7200000"/>
            <a:gd name="adj2" fmla="val 9000000"/>
            <a:gd name="adj3" fmla="val 2306"/>
          </a:avLst>
        </a:prstGeom>
      </dgm:spPr>
      <dgm:t>
        <a:bodyPr/>
        <a:lstStyle/>
        <a:p>
          <a:endParaRPr lang="en-US"/>
        </a:p>
      </dgm:t>
    </dgm:pt>
    <dgm:pt modelId="{DDC13927-1138-0749-9DD2-2D78CDB9B6A7}" type="pres">
      <dgm:prSet presAssocID="{529C66C7-B71B-2244-A486-264BBD75CBDC}" presName="node" presStyleLbl="node1" presStyleIdx="8" presStyleCnt="12">
        <dgm:presLayoutVars>
          <dgm:bulletEnabled val="1"/>
        </dgm:presLayoutVars>
      </dgm:prSet>
      <dgm:spPr>
        <a:prstGeom prst="ellipse">
          <a:avLst/>
        </a:prstGeom>
      </dgm:spPr>
      <dgm:t>
        <a:bodyPr/>
        <a:lstStyle/>
        <a:p>
          <a:endParaRPr lang="en-US"/>
        </a:p>
      </dgm:t>
    </dgm:pt>
    <dgm:pt modelId="{292AD35D-6327-1445-B2DB-3AE12E99F644}" type="pres">
      <dgm:prSet presAssocID="{529C66C7-B71B-2244-A486-264BBD75CBDC}" presName="dummy" presStyleCnt="0"/>
      <dgm:spPr/>
    </dgm:pt>
    <dgm:pt modelId="{3BE0338D-CFE9-D44D-9F06-6F874835D4FE}" type="pres">
      <dgm:prSet presAssocID="{8EF66CCD-2C64-9D4F-9A3F-E17A829FA3C7}" presName="sibTrans" presStyleLbl="sibTrans2D1" presStyleIdx="8" presStyleCnt="12"/>
      <dgm:spPr>
        <a:prstGeom prst="blockArc">
          <a:avLst>
            <a:gd name="adj1" fmla="val 9000000"/>
            <a:gd name="adj2" fmla="val 10800000"/>
            <a:gd name="adj3" fmla="val 2306"/>
          </a:avLst>
        </a:prstGeom>
      </dgm:spPr>
      <dgm:t>
        <a:bodyPr/>
        <a:lstStyle/>
        <a:p>
          <a:endParaRPr lang="en-US"/>
        </a:p>
      </dgm:t>
    </dgm:pt>
    <dgm:pt modelId="{92E4A841-E752-F34D-83C8-674F8A4B82FE}" type="pres">
      <dgm:prSet presAssocID="{A5526703-979C-214C-97BA-DBDE438126A3}" presName="node" presStyleLbl="node1" presStyleIdx="9" presStyleCnt="12">
        <dgm:presLayoutVars>
          <dgm:bulletEnabled val="1"/>
        </dgm:presLayoutVars>
      </dgm:prSet>
      <dgm:spPr>
        <a:prstGeom prst="ellipse">
          <a:avLst/>
        </a:prstGeom>
      </dgm:spPr>
      <dgm:t>
        <a:bodyPr/>
        <a:lstStyle/>
        <a:p>
          <a:endParaRPr lang="en-US"/>
        </a:p>
      </dgm:t>
    </dgm:pt>
    <dgm:pt modelId="{0A20E9E7-E58D-0949-9B56-8DBFEEA96479}" type="pres">
      <dgm:prSet presAssocID="{A5526703-979C-214C-97BA-DBDE438126A3}" presName="dummy" presStyleCnt="0"/>
      <dgm:spPr/>
    </dgm:pt>
    <dgm:pt modelId="{C9DE55B2-7A76-4749-B5F5-D82F0387B5B2}" type="pres">
      <dgm:prSet presAssocID="{D94B45BC-7AD8-D54B-AA50-E9CA5D7AE6EE}" presName="sibTrans" presStyleLbl="sibTrans2D1" presStyleIdx="9" presStyleCnt="12"/>
      <dgm:spPr>
        <a:prstGeom prst="blockArc">
          <a:avLst>
            <a:gd name="adj1" fmla="val 10800000"/>
            <a:gd name="adj2" fmla="val 12600000"/>
            <a:gd name="adj3" fmla="val 2306"/>
          </a:avLst>
        </a:prstGeom>
      </dgm:spPr>
      <dgm:t>
        <a:bodyPr/>
        <a:lstStyle/>
        <a:p>
          <a:endParaRPr lang="en-US"/>
        </a:p>
      </dgm:t>
    </dgm:pt>
    <dgm:pt modelId="{09234D27-AE14-6945-ABC0-8715E07BFE17}" type="pres">
      <dgm:prSet presAssocID="{15814431-EA40-AD41-B560-2C4897B1B4F9}" presName="node" presStyleLbl="node1" presStyleIdx="10" presStyleCnt="12">
        <dgm:presLayoutVars>
          <dgm:bulletEnabled val="1"/>
        </dgm:presLayoutVars>
      </dgm:prSet>
      <dgm:spPr>
        <a:prstGeom prst="ellipse">
          <a:avLst/>
        </a:prstGeom>
      </dgm:spPr>
      <dgm:t>
        <a:bodyPr/>
        <a:lstStyle/>
        <a:p>
          <a:endParaRPr lang="en-US"/>
        </a:p>
      </dgm:t>
    </dgm:pt>
    <dgm:pt modelId="{34F21FBB-003A-7C45-8361-197FB2702305}" type="pres">
      <dgm:prSet presAssocID="{15814431-EA40-AD41-B560-2C4897B1B4F9}" presName="dummy" presStyleCnt="0"/>
      <dgm:spPr/>
    </dgm:pt>
    <dgm:pt modelId="{C8E41F6A-5C9B-D54F-A5BE-7FC22713DDAA}" type="pres">
      <dgm:prSet presAssocID="{9DFCC1C9-CC17-154B-B4F6-C4160F5C734F}" presName="sibTrans" presStyleLbl="sibTrans2D1" presStyleIdx="10" presStyleCnt="12"/>
      <dgm:spPr>
        <a:prstGeom prst="blockArc">
          <a:avLst>
            <a:gd name="adj1" fmla="val 12600000"/>
            <a:gd name="adj2" fmla="val 14400000"/>
            <a:gd name="adj3" fmla="val 2306"/>
          </a:avLst>
        </a:prstGeom>
      </dgm:spPr>
      <dgm:t>
        <a:bodyPr/>
        <a:lstStyle/>
        <a:p>
          <a:endParaRPr lang="en-US"/>
        </a:p>
      </dgm:t>
    </dgm:pt>
    <dgm:pt modelId="{1E6240A6-D729-D646-AFEE-858741614D66}" type="pres">
      <dgm:prSet presAssocID="{1DB4EA18-112A-D347-A4D1-3106AC0FCCE9}" presName="node" presStyleLbl="node1" presStyleIdx="11" presStyleCnt="12">
        <dgm:presLayoutVars>
          <dgm:bulletEnabled val="1"/>
        </dgm:presLayoutVars>
      </dgm:prSet>
      <dgm:spPr>
        <a:prstGeom prst="ellipse">
          <a:avLst/>
        </a:prstGeom>
      </dgm:spPr>
      <dgm:t>
        <a:bodyPr/>
        <a:lstStyle/>
        <a:p>
          <a:endParaRPr lang="en-US"/>
        </a:p>
      </dgm:t>
    </dgm:pt>
    <dgm:pt modelId="{56DEB251-6B29-4B49-9D68-F5B9E680B12D}" type="pres">
      <dgm:prSet presAssocID="{1DB4EA18-112A-D347-A4D1-3106AC0FCCE9}" presName="dummy" presStyleCnt="0"/>
      <dgm:spPr/>
    </dgm:pt>
    <dgm:pt modelId="{7383187A-97F3-BE4C-9BDC-2173FBBA8EAD}" type="pres">
      <dgm:prSet presAssocID="{F4F657F6-89B3-C947-B690-322F8384B918}" presName="sibTrans" presStyleLbl="sibTrans2D1" presStyleIdx="11" presStyleCnt="12"/>
      <dgm:spPr>
        <a:prstGeom prst="blockArc">
          <a:avLst>
            <a:gd name="adj1" fmla="val 14400000"/>
            <a:gd name="adj2" fmla="val 16200000"/>
            <a:gd name="adj3" fmla="val 2306"/>
          </a:avLst>
        </a:prstGeom>
      </dgm:spPr>
      <dgm:t>
        <a:bodyPr/>
        <a:lstStyle/>
        <a:p>
          <a:endParaRPr lang="en-US"/>
        </a:p>
      </dgm:t>
    </dgm:pt>
  </dgm:ptLst>
  <dgm:cxnLst>
    <dgm:cxn modelId="{34F3655E-EA85-4159-B8C1-A59550C11C9A}" type="presOf" srcId="{9DFCC1C9-CC17-154B-B4F6-C4160F5C734F}" destId="{C8E41F6A-5C9B-D54F-A5BE-7FC22713DDAA}" srcOrd="0" destOrd="0" presId="urn:microsoft.com/office/officeart/2005/8/layout/radial6"/>
    <dgm:cxn modelId="{E0D0B83F-6198-4F7A-94E8-44E858016044}" type="presOf" srcId="{0D1F1D94-43D9-5B4C-99BB-F4CCB3D7B558}" destId="{71003140-3719-144F-882C-163634B7556C}" srcOrd="0" destOrd="0" presId="urn:microsoft.com/office/officeart/2005/8/layout/radial6"/>
    <dgm:cxn modelId="{D7DB7B61-E338-4DC3-AF99-A7C25991B673}" type="presOf" srcId="{D4229321-376C-8D4E-A6E0-F5E9706F3433}" destId="{A284520E-6948-5E4F-A1E9-653AD7EFD75F}" srcOrd="0" destOrd="0" presId="urn:microsoft.com/office/officeart/2005/8/layout/radial6"/>
    <dgm:cxn modelId="{6975C408-BC65-4AA1-9AEB-649E8FB5EEA8}" type="presOf" srcId="{A5526703-979C-214C-97BA-DBDE438126A3}" destId="{92E4A841-E752-F34D-83C8-674F8A4B82FE}" srcOrd="0" destOrd="0" presId="urn:microsoft.com/office/officeart/2005/8/layout/radial6"/>
    <dgm:cxn modelId="{E9140E6F-98B5-4667-9363-AB3E3F43887F}" type="presOf" srcId="{5C22C669-C98F-D24E-BD49-75B8DB92752A}" destId="{5948C405-8FF8-E640-BCBE-FAA38C2454C4}" srcOrd="0" destOrd="0" presId="urn:microsoft.com/office/officeart/2005/8/layout/radial6"/>
    <dgm:cxn modelId="{1E904762-4EEA-9D4B-9BE3-2004AB0261B6}" srcId="{FFAA45D4-7FDC-D348-A025-DF3376C7E1B8}" destId="{15814431-EA40-AD41-B560-2C4897B1B4F9}" srcOrd="10" destOrd="0" parTransId="{BC2696D2-9D3A-334A-9595-8E38798C28AF}" sibTransId="{9DFCC1C9-CC17-154B-B4F6-C4160F5C734F}"/>
    <dgm:cxn modelId="{BBC1B08E-1766-204B-AC7C-1FC460324078}" srcId="{FFAA45D4-7FDC-D348-A025-DF3376C7E1B8}" destId="{529C66C7-B71B-2244-A486-264BBD75CBDC}" srcOrd="8" destOrd="0" parTransId="{1687DB1C-AF8A-0844-9104-5E104F39C612}" sibTransId="{8EF66CCD-2C64-9D4F-9A3F-E17A829FA3C7}"/>
    <dgm:cxn modelId="{08AAB8D5-AC88-9543-9026-0EBC49FB1C5A}" srcId="{FFAA45D4-7FDC-D348-A025-DF3376C7E1B8}" destId="{1DB4EA18-112A-D347-A4D1-3106AC0FCCE9}" srcOrd="11" destOrd="0" parTransId="{57DC1D09-10E5-394C-AB5F-48A84AFAF014}" sibTransId="{F4F657F6-89B3-C947-B690-322F8384B918}"/>
    <dgm:cxn modelId="{50D5319E-61A1-4B86-A19F-0B87E49D5DB2}" type="presOf" srcId="{C95A4F7E-8A45-5242-AE86-014F73E72097}" destId="{07439F66-1D45-1541-B94B-6855A6F3FF31}" srcOrd="0" destOrd="0" presId="urn:microsoft.com/office/officeart/2005/8/layout/radial6"/>
    <dgm:cxn modelId="{C404CAF7-E881-894F-9703-DDB7574AB485}" srcId="{FFAA45D4-7FDC-D348-A025-DF3376C7E1B8}" destId="{D4229321-376C-8D4E-A6E0-F5E9706F3433}" srcOrd="6" destOrd="0" parTransId="{B7D7AD4F-9335-7E4D-BB8E-5E115C3B7CEB}" sibTransId="{77F4A6F4-5B26-3145-A360-938F777D3F2F}"/>
    <dgm:cxn modelId="{6794A8D0-8118-4814-89F9-4508213C0C4F}" type="presOf" srcId="{F4F657F6-89B3-C947-B690-322F8384B918}" destId="{7383187A-97F3-BE4C-9BDC-2173FBBA8EAD}" srcOrd="0" destOrd="0" presId="urn:microsoft.com/office/officeart/2005/8/layout/radial6"/>
    <dgm:cxn modelId="{2ADBB885-612E-9A41-9D2B-7702EA4D60E6}" srcId="{FFAA45D4-7FDC-D348-A025-DF3376C7E1B8}" destId="{A5526703-979C-214C-97BA-DBDE438126A3}" srcOrd="9" destOrd="0" parTransId="{2166DE72-44BE-AD47-BA2C-DCCE1ABC2AF4}" sibTransId="{D94B45BC-7AD8-D54B-AA50-E9CA5D7AE6EE}"/>
    <dgm:cxn modelId="{76E90821-FCCF-4608-B643-B973A18A4AF8}" type="presOf" srcId="{F2F699A9-6003-3646-8FCE-E71ACE45B74A}" destId="{EFA6D948-D3ED-9845-B64A-69059EB0C77C}" srcOrd="0" destOrd="0" presId="urn:microsoft.com/office/officeart/2005/8/layout/radial6"/>
    <dgm:cxn modelId="{10B45FC8-D88E-4AF7-A8AD-83A927C4E150}" type="presOf" srcId="{2F59A2D5-55DD-9544-A8D4-16D3E6D0C8C6}" destId="{AD69993C-DDB7-A748-BE04-2685895170A6}" srcOrd="0" destOrd="0" presId="urn:microsoft.com/office/officeart/2005/8/layout/radial6"/>
    <dgm:cxn modelId="{E5F40108-F544-4E1C-AFD2-1D85B6D56633}" type="presOf" srcId="{D2B3EE6F-39BD-D748-843B-4D8BB5F39150}" destId="{AE4B9F64-E29F-3042-8F28-F7B5C4CBF569}" srcOrd="0" destOrd="0" presId="urn:microsoft.com/office/officeart/2005/8/layout/radial6"/>
    <dgm:cxn modelId="{3C6B7CCB-9338-DC48-BF7A-CB8595559E16}" srcId="{FFAA45D4-7FDC-D348-A025-DF3376C7E1B8}" destId="{0D1F1D94-43D9-5B4C-99BB-F4CCB3D7B558}" srcOrd="7" destOrd="0" parTransId="{BBC4FA97-8E46-DE48-B477-35BA6748A99A}" sibTransId="{8A7E3FDC-4A3D-C940-8C1E-649B7AA6AAED}"/>
    <dgm:cxn modelId="{9F7D7BC7-80B5-4FDE-BE10-0C11FF2DC32A}" type="presOf" srcId="{49303C0C-554F-DA43-B174-8B8527C5A1FC}" destId="{196EEF30-9849-7B4B-A61B-F00B1454E27C}" srcOrd="0" destOrd="0" presId="urn:microsoft.com/office/officeart/2005/8/layout/radial6"/>
    <dgm:cxn modelId="{4D17C80E-1B4F-4F05-B107-B091CADE244C}" type="presOf" srcId="{0F9FD6A9-39DC-E140-975B-5B5873220DD6}" destId="{A7A3F8EB-1050-EC47-8B24-37645118790F}" srcOrd="0" destOrd="0" presId="urn:microsoft.com/office/officeart/2005/8/layout/radial6"/>
    <dgm:cxn modelId="{8F0A6FF0-838F-49A1-8C74-65F19385FBF9}" type="presOf" srcId="{529C66C7-B71B-2244-A486-264BBD75CBDC}" destId="{DDC13927-1138-0749-9DD2-2D78CDB9B6A7}" srcOrd="0" destOrd="0" presId="urn:microsoft.com/office/officeart/2005/8/layout/radial6"/>
    <dgm:cxn modelId="{9CB27422-2140-C346-996F-4E38EBB406F5}" srcId="{FFAA45D4-7FDC-D348-A025-DF3376C7E1B8}" destId="{2081DBE5-EE1B-764B-BAFC-760401936476}" srcOrd="2" destOrd="0" parTransId="{182415BC-97DC-124B-97AF-0E9D8325C43E}" sibTransId="{977DAAA5-15A7-BC47-9FDA-1E55BA85E75C}"/>
    <dgm:cxn modelId="{DFEF8677-E72B-4C1D-9076-A68AE628790C}" type="presOf" srcId="{77F4A6F4-5B26-3145-A360-938F777D3F2F}" destId="{43BA6E9B-E32F-D648-B1DF-6F7B7C210BA8}" srcOrd="0" destOrd="0" presId="urn:microsoft.com/office/officeart/2005/8/layout/radial6"/>
    <dgm:cxn modelId="{252315E0-51F0-4F79-9EAC-1B7B43DFDDE7}" type="presOf" srcId="{15814431-EA40-AD41-B560-2C4897B1B4F9}" destId="{09234D27-AE14-6945-ABC0-8715E07BFE17}" srcOrd="0" destOrd="0" presId="urn:microsoft.com/office/officeart/2005/8/layout/radial6"/>
    <dgm:cxn modelId="{E3B602D6-29A7-BE4B-9CE5-06DCF9ECCB00}" srcId="{2F59A2D5-55DD-9544-A8D4-16D3E6D0C8C6}" destId="{FFAA45D4-7FDC-D348-A025-DF3376C7E1B8}" srcOrd="0" destOrd="0" parTransId="{0BFC4F66-9002-2449-8E1B-723BB3A7BB02}" sibTransId="{7E73E66F-2005-BD43-AFB5-EE9868C3C8DB}"/>
    <dgm:cxn modelId="{FF1303F7-1755-3D46-B2AF-B698C3E12221}" srcId="{FFAA45D4-7FDC-D348-A025-DF3376C7E1B8}" destId="{FBF3264B-33C2-4B43-94CE-877A053DA896}" srcOrd="4" destOrd="0" parTransId="{22F9CAFE-4393-6642-8515-B6A3E37D5D54}" sibTransId="{D2B3EE6F-39BD-D748-843B-4D8BB5F39150}"/>
    <dgm:cxn modelId="{5CD8EFD3-798F-46AF-BF8F-2EA34731914C}" type="presOf" srcId="{8A7E3FDC-4A3D-C940-8C1E-649B7AA6AAED}" destId="{54B9B457-0B53-B24C-B520-B377A8050582}" srcOrd="0" destOrd="0" presId="urn:microsoft.com/office/officeart/2005/8/layout/radial6"/>
    <dgm:cxn modelId="{FB3C4F82-91AE-4BCA-8650-F01F91AAC51F}" type="presOf" srcId="{977DAAA5-15A7-BC47-9FDA-1E55BA85E75C}" destId="{E1571A30-87F1-844B-BD5B-BDACF8219DBE}" srcOrd="0" destOrd="0" presId="urn:microsoft.com/office/officeart/2005/8/layout/radial6"/>
    <dgm:cxn modelId="{ED2B8647-6768-477C-A204-6F5472C6DF66}" type="presOf" srcId="{1DB4EA18-112A-D347-A4D1-3106AC0FCCE9}" destId="{1E6240A6-D729-D646-AFEE-858741614D66}" srcOrd="0" destOrd="0" presId="urn:microsoft.com/office/officeart/2005/8/layout/radial6"/>
    <dgm:cxn modelId="{364A97EB-D4A7-4164-9E0E-7D08E561B29E}" type="presOf" srcId="{FBF3264B-33C2-4B43-94CE-877A053DA896}" destId="{AF64731A-69D1-164D-8F83-67CFB94C3CE6}" srcOrd="0" destOrd="0" presId="urn:microsoft.com/office/officeart/2005/8/layout/radial6"/>
    <dgm:cxn modelId="{DE8760E2-B84B-E24F-8409-00B2443F4E7A}" srcId="{FFAA45D4-7FDC-D348-A025-DF3376C7E1B8}" destId="{C95A4F7E-8A45-5242-AE86-014F73E72097}" srcOrd="0" destOrd="0" parTransId="{8DFEAC11-E73F-2540-8CC7-5ABC7C62F0E5}" sibTransId="{5C22C669-C98F-D24E-BD49-75B8DB92752A}"/>
    <dgm:cxn modelId="{F727DE73-53DE-46F7-8A27-486D5EAFE16A}" type="presOf" srcId="{461D4EF2-CEB7-1441-845F-F11B7A9AED75}" destId="{939472D0-9365-054B-A0A2-CA0702432FD8}" srcOrd="0" destOrd="0" presId="urn:microsoft.com/office/officeart/2005/8/layout/radial6"/>
    <dgm:cxn modelId="{F7222223-04E0-6E47-956A-FD15539FE9B4}" srcId="{FFAA45D4-7FDC-D348-A025-DF3376C7E1B8}" destId="{461D4EF2-CEB7-1441-845F-F11B7A9AED75}" srcOrd="3" destOrd="0" parTransId="{D6957846-E730-B044-9703-74C66A382382}" sibTransId="{0F9FD6A9-39DC-E140-975B-5B5873220DD6}"/>
    <dgm:cxn modelId="{35509AB2-B4F0-423B-AAB7-2AEDFF391248}" type="presOf" srcId="{87D3B9BA-EFD9-7F45-905C-B701C9EE9EDD}" destId="{8F3002C6-B9D1-D342-BB18-D57F3630E96B}" srcOrd="0" destOrd="0" presId="urn:microsoft.com/office/officeart/2005/8/layout/radial6"/>
    <dgm:cxn modelId="{E9D24D4B-1C38-485F-B037-72BB0E7CAF30}" type="presOf" srcId="{2081DBE5-EE1B-764B-BAFC-760401936476}" destId="{6C610B99-9E89-C744-AB34-AC0FF9FB7B23}" srcOrd="0" destOrd="0" presId="urn:microsoft.com/office/officeart/2005/8/layout/radial6"/>
    <dgm:cxn modelId="{28825C06-C245-4334-9E8C-DBF2B5234085}" type="presOf" srcId="{8EF66CCD-2C64-9D4F-9A3F-E17A829FA3C7}" destId="{3BE0338D-CFE9-D44D-9F06-6F874835D4FE}" srcOrd="0" destOrd="0" presId="urn:microsoft.com/office/officeart/2005/8/layout/radial6"/>
    <dgm:cxn modelId="{50E91E62-BCDA-47F0-97D9-FC388CCE222D}" type="presOf" srcId="{E4ABA0BC-C4D1-CE46-84D5-046363307EF6}" destId="{718A4481-CFB1-4D45-AB25-F2538DDB0F9A}" srcOrd="0" destOrd="0" presId="urn:microsoft.com/office/officeart/2005/8/layout/radial6"/>
    <dgm:cxn modelId="{CC871AE5-C450-884E-BB6E-9A3AB5D59F38}" srcId="{FFAA45D4-7FDC-D348-A025-DF3376C7E1B8}" destId="{F2F699A9-6003-3646-8FCE-E71ACE45B74A}" srcOrd="1" destOrd="0" parTransId="{E8321D0C-4E09-5F47-9CB2-6906802127BB}" sibTransId="{49303C0C-554F-DA43-B174-8B8527C5A1FC}"/>
    <dgm:cxn modelId="{096B022B-6FE8-4D2C-96AA-502EE864E03A}" type="presOf" srcId="{FFAA45D4-7FDC-D348-A025-DF3376C7E1B8}" destId="{AAD7BFC4-8181-D946-B39D-F3C324835EE8}" srcOrd="0" destOrd="0" presId="urn:microsoft.com/office/officeart/2005/8/layout/radial6"/>
    <dgm:cxn modelId="{21B9992B-7CDE-EC4E-A0B9-4C2AA0C8CA43}" srcId="{FFAA45D4-7FDC-D348-A025-DF3376C7E1B8}" destId="{87D3B9BA-EFD9-7F45-905C-B701C9EE9EDD}" srcOrd="5" destOrd="0" parTransId="{E875B20D-5DF4-344F-9068-09ED73EB67EB}" sibTransId="{E4ABA0BC-C4D1-CE46-84D5-046363307EF6}"/>
    <dgm:cxn modelId="{9B5F27B8-75FC-49B2-A291-D7E0FB6AEDDB}" type="presOf" srcId="{D94B45BC-7AD8-D54B-AA50-E9CA5D7AE6EE}" destId="{C9DE55B2-7A76-4749-B5F5-D82F0387B5B2}" srcOrd="0" destOrd="0" presId="urn:microsoft.com/office/officeart/2005/8/layout/radial6"/>
    <dgm:cxn modelId="{0466384A-6B3A-4F75-B048-DA3071DFB213}" type="presParOf" srcId="{AD69993C-DDB7-A748-BE04-2685895170A6}" destId="{AAD7BFC4-8181-D946-B39D-F3C324835EE8}" srcOrd="0" destOrd="0" presId="urn:microsoft.com/office/officeart/2005/8/layout/radial6"/>
    <dgm:cxn modelId="{12D58D56-2FB7-42A3-A030-CACBDD3E6AC4}" type="presParOf" srcId="{AD69993C-DDB7-A748-BE04-2685895170A6}" destId="{07439F66-1D45-1541-B94B-6855A6F3FF31}" srcOrd="1" destOrd="0" presId="urn:microsoft.com/office/officeart/2005/8/layout/radial6"/>
    <dgm:cxn modelId="{02C50844-EF17-4886-B432-445D3CF1C91C}" type="presParOf" srcId="{AD69993C-DDB7-A748-BE04-2685895170A6}" destId="{826C9EF8-A3AA-F049-9967-12CC5F1542B7}" srcOrd="2" destOrd="0" presId="urn:microsoft.com/office/officeart/2005/8/layout/radial6"/>
    <dgm:cxn modelId="{CFABF025-67EE-424C-9A58-EB24080F67E0}" type="presParOf" srcId="{AD69993C-DDB7-A748-BE04-2685895170A6}" destId="{5948C405-8FF8-E640-BCBE-FAA38C2454C4}" srcOrd="3" destOrd="0" presId="urn:microsoft.com/office/officeart/2005/8/layout/radial6"/>
    <dgm:cxn modelId="{02F3ED38-904A-43CD-906B-A38342615D3E}" type="presParOf" srcId="{AD69993C-DDB7-A748-BE04-2685895170A6}" destId="{EFA6D948-D3ED-9845-B64A-69059EB0C77C}" srcOrd="4" destOrd="0" presId="urn:microsoft.com/office/officeart/2005/8/layout/radial6"/>
    <dgm:cxn modelId="{B548CA27-0313-4F5F-BFA0-960CCB06EDEB}" type="presParOf" srcId="{AD69993C-DDB7-A748-BE04-2685895170A6}" destId="{9C048C83-A840-5744-9EC6-1C2B18578921}" srcOrd="5" destOrd="0" presId="urn:microsoft.com/office/officeart/2005/8/layout/radial6"/>
    <dgm:cxn modelId="{4411DBEB-9934-4B31-AEDE-0D5D567690BD}" type="presParOf" srcId="{AD69993C-DDB7-A748-BE04-2685895170A6}" destId="{196EEF30-9849-7B4B-A61B-F00B1454E27C}" srcOrd="6" destOrd="0" presId="urn:microsoft.com/office/officeart/2005/8/layout/radial6"/>
    <dgm:cxn modelId="{8FD30A8E-9181-4CA4-BA75-7B76573FC6E6}" type="presParOf" srcId="{AD69993C-DDB7-A748-BE04-2685895170A6}" destId="{6C610B99-9E89-C744-AB34-AC0FF9FB7B23}" srcOrd="7" destOrd="0" presId="urn:microsoft.com/office/officeart/2005/8/layout/radial6"/>
    <dgm:cxn modelId="{EAABA360-0E84-43B4-A7DE-FFDB6ABE8A1A}" type="presParOf" srcId="{AD69993C-DDB7-A748-BE04-2685895170A6}" destId="{848F0BD3-AD88-DE42-AA2F-AD469891A54F}" srcOrd="8" destOrd="0" presId="urn:microsoft.com/office/officeart/2005/8/layout/radial6"/>
    <dgm:cxn modelId="{8FEF55F9-AA4C-4B63-AF3C-E333E4F36B48}" type="presParOf" srcId="{AD69993C-DDB7-A748-BE04-2685895170A6}" destId="{E1571A30-87F1-844B-BD5B-BDACF8219DBE}" srcOrd="9" destOrd="0" presId="urn:microsoft.com/office/officeart/2005/8/layout/radial6"/>
    <dgm:cxn modelId="{C4046D22-B4EF-4EA7-8B40-A2518D7DA06E}" type="presParOf" srcId="{AD69993C-DDB7-A748-BE04-2685895170A6}" destId="{939472D0-9365-054B-A0A2-CA0702432FD8}" srcOrd="10" destOrd="0" presId="urn:microsoft.com/office/officeart/2005/8/layout/radial6"/>
    <dgm:cxn modelId="{73254913-4DC7-432D-A46D-652370AC94FF}" type="presParOf" srcId="{AD69993C-DDB7-A748-BE04-2685895170A6}" destId="{F7653429-166A-8741-8512-CC840A53C51B}" srcOrd="11" destOrd="0" presId="urn:microsoft.com/office/officeart/2005/8/layout/radial6"/>
    <dgm:cxn modelId="{2DE4FC18-7B2D-4715-ADC3-F77E19DB1438}" type="presParOf" srcId="{AD69993C-DDB7-A748-BE04-2685895170A6}" destId="{A7A3F8EB-1050-EC47-8B24-37645118790F}" srcOrd="12" destOrd="0" presId="urn:microsoft.com/office/officeart/2005/8/layout/radial6"/>
    <dgm:cxn modelId="{8DF6D934-6BD4-4AE4-8A28-572FADA3829A}" type="presParOf" srcId="{AD69993C-DDB7-A748-BE04-2685895170A6}" destId="{AF64731A-69D1-164D-8F83-67CFB94C3CE6}" srcOrd="13" destOrd="0" presId="urn:microsoft.com/office/officeart/2005/8/layout/radial6"/>
    <dgm:cxn modelId="{1B4D1665-3714-42D4-9CDA-6692FFACD7BF}" type="presParOf" srcId="{AD69993C-DDB7-A748-BE04-2685895170A6}" destId="{4295EF27-82E5-AC4E-A212-D8708D60634F}" srcOrd="14" destOrd="0" presId="urn:microsoft.com/office/officeart/2005/8/layout/radial6"/>
    <dgm:cxn modelId="{6B9922FD-DB93-443C-9CE2-71FDC7B1A5F9}" type="presParOf" srcId="{AD69993C-DDB7-A748-BE04-2685895170A6}" destId="{AE4B9F64-E29F-3042-8F28-F7B5C4CBF569}" srcOrd="15" destOrd="0" presId="urn:microsoft.com/office/officeart/2005/8/layout/radial6"/>
    <dgm:cxn modelId="{3CD767F4-3337-4839-A816-E44F4E1274EB}" type="presParOf" srcId="{AD69993C-DDB7-A748-BE04-2685895170A6}" destId="{8F3002C6-B9D1-D342-BB18-D57F3630E96B}" srcOrd="16" destOrd="0" presId="urn:microsoft.com/office/officeart/2005/8/layout/radial6"/>
    <dgm:cxn modelId="{B4E10DDB-5B37-48C6-B41E-6FF3045E4EF1}" type="presParOf" srcId="{AD69993C-DDB7-A748-BE04-2685895170A6}" destId="{FFBAD53E-3089-3E4F-9E3E-8570A5998D21}" srcOrd="17" destOrd="0" presId="urn:microsoft.com/office/officeart/2005/8/layout/radial6"/>
    <dgm:cxn modelId="{1138A070-4ECC-422C-A66E-0BAFA3F750D4}" type="presParOf" srcId="{AD69993C-DDB7-A748-BE04-2685895170A6}" destId="{718A4481-CFB1-4D45-AB25-F2538DDB0F9A}" srcOrd="18" destOrd="0" presId="urn:microsoft.com/office/officeart/2005/8/layout/radial6"/>
    <dgm:cxn modelId="{F80141B9-BC20-498C-965C-17671D3502A2}" type="presParOf" srcId="{AD69993C-DDB7-A748-BE04-2685895170A6}" destId="{A284520E-6948-5E4F-A1E9-653AD7EFD75F}" srcOrd="19" destOrd="0" presId="urn:microsoft.com/office/officeart/2005/8/layout/radial6"/>
    <dgm:cxn modelId="{AC9DB507-D43E-4630-AD86-E6F87A4C7450}" type="presParOf" srcId="{AD69993C-DDB7-A748-BE04-2685895170A6}" destId="{066053D5-28D2-9042-9139-212210D6A9D4}" srcOrd="20" destOrd="0" presId="urn:microsoft.com/office/officeart/2005/8/layout/radial6"/>
    <dgm:cxn modelId="{9B222082-432A-442E-8A57-3B1350E5842A}" type="presParOf" srcId="{AD69993C-DDB7-A748-BE04-2685895170A6}" destId="{43BA6E9B-E32F-D648-B1DF-6F7B7C210BA8}" srcOrd="21" destOrd="0" presId="urn:microsoft.com/office/officeart/2005/8/layout/radial6"/>
    <dgm:cxn modelId="{99C57AAE-7667-45DF-9898-A1B6C02423DE}" type="presParOf" srcId="{AD69993C-DDB7-A748-BE04-2685895170A6}" destId="{71003140-3719-144F-882C-163634B7556C}" srcOrd="22" destOrd="0" presId="urn:microsoft.com/office/officeart/2005/8/layout/radial6"/>
    <dgm:cxn modelId="{074DAA57-02AA-4660-8E95-8C38AAF02571}" type="presParOf" srcId="{AD69993C-DDB7-A748-BE04-2685895170A6}" destId="{306C455F-26DD-8F4E-9BC1-F9D9C9F6C149}" srcOrd="23" destOrd="0" presId="urn:microsoft.com/office/officeart/2005/8/layout/radial6"/>
    <dgm:cxn modelId="{F153E265-C824-4806-B9B8-E616EA907649}" type="presParOf" srcId="{AD69993C-DDB7-A748-BE04-2685895170A6}" destId="{54B9B457-0B53-B24C-B520-B377A8050582}" srcOrd="24" destOrd="0" presId="urn:microsoft.com/office/officeart/2005/8/layout/radial6"/>
    <dgm:cxn modelId="{5A9C0665-4D55-4B16-A5B6-59D5F9CB17D7}" type="presParOf" srcId="{AD69993C-DDB7-A748-BE04-2685895170A6}" destId="{DDC13927-1138-0749-9DD2-2D78CDB9B6A7}" srcOrd="25" destOrd="0" presId="urn:microsoft.com/office/officeart/2005/8/layout/radial6"/>
    <dgm:cxn modelId="{1BE49649-A426-434C-8296-B3E90FB77631}" type="presParOf" srcId="{AD69993C-DDB7-A748-BE04-2685895170A6}" destId="{292AD35D-6327-1445-B2DB-3AE12E99F644}" srcOrd="26" destOrd="0" presId="urn:microsoft.com/office/officeart/2005/8/layout/radial6"/>
    <dgm:cxn modelId="{391B7FD7-683D-4CA7-A341-CD61A1989606}" type="presParOf" srcId="{AD69993C-DDB7-A748-BE04-2685895170A6}" destId="{3BE0338D-CFE9-D44D-9F06-6F874835D4FE}" srcOrd="27" destOrd="0" presId="urn:microsoft.com/office/officeart/2005/8/layout/radial6"/>
    <dgm:cxn modelId="{9312AA39-14A3-43DC-99DD-3BE31104B0D6}" type="presParOf" srcId="{AD69993C-DDB7-A748-BE04-2685895170A6}" destId="{92E4A841-E752-F34D-83C8-674F8A4B82FE}" srcOrd="28" destOrd="0" presId="urn:microsoft.com/office/officeart/2005/8/layout/radial6"/>
    <dgm:cxn modelId="{22937EA6-62E0-4D48-933C-6ECA5C9B89B6}" type="presParOf" srcId="{AD69993C-DDB7-A748-BE04-2685895170A6}" destId="{0A20E9E7-E58D-0949-9B56-8DBFEEA96479}" srcOrd="29" destOrd="0" presId="urn:microsoft.com/office/officeart/2005/8/layout/radial6"/>
    <dgm:cxn modelId="{6810AB04-A792-479E-9437-99E7F930800B}" type="presParOf" srcId="{AD69993C-DDB7-A748-BE04-2685895170A6}" destId="{C9DE55B2-7A76-4749-B5F5-D82F0387B5B2}" srcOrd="30" destOrd="0" presId="urn:microsoft.com/office/officeart/2005/8/layout/radial6"/>
    <dgm:cxn modelId="{0B842C24-5289-4A34-87AB-01AEB6508AF8}" type="presParOf" srcId="{AD69993C-DDB7-A748-BE04-2685895170A6}" destId="{09234D27-AE14-6945-ABC0-8715E07BFE17}" srcOrd="31" destOrd="0" presId="urn:microsoft.com/office/officeart/2005/8/layout/radial6"/>
    <dgm:cxn modelId="{9150966D-B4A1-413F-BC62-35015DB2935E}" type="presParOf" srcId="{AD69993C-DDB7-A748-BE04-2685895170A6}" destId="{34F21FBB-003A-7C45-8361-197FB2702305}" srcOrd="32" destOrd="0" presId="urn:microsoft.com/office/officeart/2005/8/layout/radial6"/>
    <dgm:cxn modelId="{7ED41842-D93E-47AE-B556-5F117F6C8E04}" type="presParOf" srcId="{AD69993C-DDB7-A748-BE04-2685895170A6}" destId="{C8E41F6A-5C9B-D54F-A5BE-7FC22713DDAA}" srcOrd="33" destOrd="0" presId="urn:microsoft.com/office/officeart/2005/8/layout/radial6"/>
    <dgm:cxn modelId="{A3DE3094-3332-41F6-BD5C-8C8D1A22A665}" type="presParOf" srcId="{AD69993C-DDB7-A748-BE04-2685895170A6}" destId="{1E6240A6-D729-D646-AFEE-858741614D66}" srcOrd="34" destOrd="0" presId="urn:microsoft.com/office/officeart/2005/8/layout/radial6"/>
    <dgm:cxn modelId="{C1C07DEF-5F4D-48D4-9EB3-F1662D2525ED}" type="presParOf" srcId="{AD69993C-DDB7-A748-BE04-2685895170A6}" destId="{56DEB251-6B29-4B49-9D68-F5B9E680B12D}" srcOrd="35" destOrd="0" presId="urn:microsoft.com/office/officeart/2005/8/layout/radial6"/>
    <dgm:cxn modelId="{3C2223AC-AA80-4B49-86A8-43140A3EAA53}" type="presParOf" srcId="{AD69993C-DDB7-A748-BE04-2685895170A6}" destId="{7383187A-97F3-BE4C-9BDC-2173FBBA8EAD}" srcOrd="36"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2019-01-27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2</a:t>
            </a:fld>
            <a:endParaRPr lang="en-US"/>
          </a:p>
        </p:txBody>
      </p:sp>
    </p:spTree>
    <p:extLst>
      <p:ext uri="{BB962C8B-B14F-4D97-AF65-F5344CB8AC3E}">
        <p14:creationId xmlns:p14="http://schemas.microsoft.com/office/powerpoint/2010/main" val="2902322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it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a:p>
            <a:endParaRPr lang="en-US" altLang="en-US" smtClean="0">
              <a:latin typeface="Arial" panose="020B0604020202020204" pitchFamily="34" charset="0"/>
              <a:cs typeface="Arial" panose="020B0604020202020204" pitchFamily="34" charset="0"/>
            </a:endParaRPr>
          </a:p>
        </p:txBody>
      </p:sp>
      <p:sp>
        <p:nvSpPr>
          <p:cNvPr id="90116"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85A526DD-6D12-42C0-8348-63B8DF9CF433}" type="slidenum">
              <a:rPr lang="en-US" altLang="en-US" sz="1200" b="0">
                <a:latin typeface="Arial" panose="020B0604020202020204" pitchFamily="34" charset="0"/>
              </a:rPr>
              <a:pPr algn="r" eaLnBrk="1" hangingPunct="1"/>
              <a:t>28</a:t>
            </a:fld>
            <a:endParaRPr lang="en-US" altLang="en-US" sz="1200" b="0">
              <a:latin typeface="Arial" panose="020B0604020202020204" pitchFamily="34" charset="0"/>
            </a:endParaRPr>
          </a:p>
        </p:txBody>
      </p:sp>
    </p:spTree>
    <p:extLst>
      <p:ext uri="{BB962C8B-B14F-4D97-AF65-F5344CB8AC3E}">
        <p14:creationId xmlns:p14="http://schemas.microsoft.com/office/powerpoint/2010/main" val="1359329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For the past 30+ years, organizations have been looking to technology to streamline their supply chain process, reduce delivery times and lower their cost of goods and services. API Management is a key enabler to help achieve these objectives by making organizations easy to do business with.  Eliminating many of the proprietary environments in place (VANs, Hubs, special e-commerce connections and protocols), API Management facilitate easy on-boarding of new trading partners, smoothing and monitoring of the traffic, and can provide deeper analytics in near real time which can translate into better decision making.</a:t>
            </a:r>
          </a:p>
        </p:txBody>
      </p:sp>
      <p:sp>
        <p:nvSpPr>
          <p:cNvPr id="92164"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C0366E70-CB78-4702-89E7-6D2874C66FD6}" type="slidenum">
              <a:rPr lang="en-US" altLang="en-US" sz="1200" b="0">
                <a:latin typeface="Arial" panose="020B0604020202020204" pitchFamily="34" charset="0"/>
              </a:rPr>
              <a:pPr algn="r" eaLnBrk="1" hangingPunct="1"/>
              <a:t>29</a:t>
            </a:fld>
            <a:endParaRPr lang="en-US" altLang="en-US" sz="1200" b="0">
              <a:latin typeface="Arial" panose="020B0604020202020204" pitchFamily="34" charset="0"/>
            </a:endParaRPr>
          </a:p>
        </p:txBody>
      </p:sp>
    </p:spTree>
    <p:extLst>
      <p:ext uri="{BB962C8B-B14F-4D97-AF65-F5344CB8AC3E}">
        <p14:creationId xmlns:p14="http://schemas.microsoft.com/office/powerpoint/2010/main" val="413272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For small retail organizations, it is often easier to align themselves with a large aggregator such as Amazon or C-Net for order fulfillment rather than adding an e-commerce site to their web presence.  The pull of Amazon eliminates the need to attract shoppers to a small, unknown shop in anytown USA.  By implementing the API Management solution, an aggregator can expose inventory and pricing information from it fulfillment partners, connect to payment providers and add shipment tracking capabilities allowing the customer an easy to use method of shopping on line. </a:t>
            </a:r>
          </a:p>
        </p:txBody>
      </p:sp>
      <p:sp>
        <p:nvSpPr>
          <p:cNvPr id="94212"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0A6BA7CB-0D13-46EC-899D-490EC5312F3E}" type="slidenum">
              <a:rPr lang="en-US" altLang="en-US" sz="1200" b="0">
                <a:latin typeface="Arial" panose="020B0604020202020204" pitchFamily="34" charset="0"/>
              </a:rPr>
              <a:pPr algn="r" eaLnBrk="1" hangingPunct="1"/>
              <a:t>30</a:t>
            </a:fld>
            <a:endParaRPr lang="en-US" altLang="en-US" sz="1200" b="0">
              <a:latin typeface="Arial" panose="020B0604020202020204" pitchFamily="34" charset="0"/>
            </a:endParaRPr>
          </a:p>
        </p:txBody>
      </p:sp>
    </p:spTree>
    <p:extLst>
      <p:ext uri="{BB962C8B-B14F-4D97-AF65-F5344CB8AC3E}">
        <p14:creationId xmlns:p14="http://schemas.microsoft.com/office/powerpoint/2010/main" val="348173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Governments at all levels are trying to provide more services, with fewer human resources and less budget across the board.  To bridge this widening gap, many organizations are providing more self service capabilities to improve the quality, reduce the manual steps and decrease the time necessary to meet the citizen’s needs.  APIs enable a multi-channel access to these services, connect multiple partners and counter parties in an environment that invites developers to extend the limited internal resources of many government entities.  Access to open data (i.e. weather, info from other government organizations) is another major initiative that government clients are looking to leverage.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96260"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CDFC09C6-3701-4770-A543-FA097016D33E}" type="slidenum">
              <a:rPr lang="en-US" altLang="en-US" sz="1200" b="0">
                <a:latin typeface="Arial" panose="020B0604020202020204" pitchFamily="34" charset="0"/>
              </a:rPr>
              <a:pPr algn="r" eaLnBrk="1" hangingPunct="1"/>
              <a:t>31</a:t>
            </a:fld>
            <a:endParaRPr lang="en-US" altLang="en-US" sz="1200" b="0">
              <a:latin typeface="Arial" panose="020B0604020202020204" pitchFamily="34" charset="0"/>
            </a:endParaRPr>
          </a:p>
        </p:txBody>
      </p:sp>
    </p:spTree>
    <p:extLst>
      <p:ext uri="{BB962C8B-B14F-4D97-AF65-F5344CB8AC3E}">
        <p14:creationId xmlns:p14="http://schemas.microsoft.com/office/powerpoint/2010/main" val="70029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8E766-D65B-A946-AB93-E463F7094F33}" type="slidenum">
              <a:rPr lang="en-US" smtClean="0"/>
              <a:t>3</a:t>
            </a:fld>
            <a:endParaRPr lang="en-US"/>
          </a:p>
        </p:txBody>
      </p:sp>
    </p:spTree>
    <p:extLst>
      <p:ext uri="{BB962C8B-B14F-4D97-AF65-F5344CB8AC3E}">
        <p14:creationId xmlns:p14="http://schemas.microsoft.com/office/powerpoint/2010/main" val="2156838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phones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75780"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2F6FEDA6-730D-4A71-91D4-874EC7C3FACA}" type="slidenum">
              <a:rPr lang="en-US" altLang="en-US" sz="1200" b="0">
                <a:latin typeface="Arial" panose="020B0604020202020204" pitchFamily="34" charset="0"/>
              </a:rPr>
              <a:pPr algn="r" eaLnBrk="1" hangingPunct="1"/>
              <a:t>21</a:t>
            </a:fld>
            <a:endParaRPr lang="en-US" altLang="en-US" sz="1200" b="0">
              <a:latin typeface="Arial" panose="020B0604020202020204" pitchFamily="34" charset="0"/>
            </a:endParaRPr>
          </a:p>
        </p:txBody>
      </p:sp>
    </p:spTree>
    <p:extLst>
      <p:ext uri="{BB962C8B-B14F-4D97-AF65-F5344CB8AC3E}">
        <p14:creationId xmlns:p14="http://schemas.microsoft.com/office/powerpoint/2010/main" val="1461396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Most insurers are trying to find ways to streamline their claims processing and reduce their operational costs.  By using APIs the insurance company can enable more effective self service options for its policy holders.  Using mobile phones with cameras, GPS and a smart app, a motorist can take pictures of the car immediately after an accident, capture the image of the other drivers license and insurance information, initiate a claim form include the associated the GPS coordinates along with the images of the scene.  Additionally, a tow truck could be summoned as well as a taxi or rental car.  All done with a set of APIs and a new business process.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77828"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94B2E1FD-00C6-4F56-96C1-678773D9EED4}" type="slidenum">
              <a:rPr lang="en-US" altLang="en-US" sz="1200" b="0">
                <a:latin typeface="Arial" panose="020B0604020202020204" pitchFamily="34" charset="0"/>
              </a:rPr>
              <a:pPr algn="r" eaLnBrk="1" hangingPunct="1"/>
              <a:t>22</a:t>
            </a:fld>
            <a:endParaRPr lang="en-US" altLang="en-US" sz="1200" b="0">
              <a:latin typeface="Arial" panose="020B0604020202020204" pitchFamily="34" charset="0"/>
            </a:endParaRPr>
          </a:p>
        </p:txBody>
      </p:sp>
    </p:spTree>
    <p:extLst>
      <p:ext uri="{BB962C8B-B14F-4D97-AF65-F5344CB8AC3E}">
        <p14:creationId xmlns:p14="http://schemas.microsoft.com/office/powerpoint/2010/main" val="374277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Managing healthcare data today requires strict adherence to a large and growing number of regulations while at the same time dealing with reduced fees from insurers, Medicare/Medicaid (or other governmental agency) and increasing costs of equipment, training and personnel.  With APIs, healthcare professionals can exchange critical patient data to reduce the time for diagnosis, treatment and rehabilitation.  API Management provides a secure and encrypted capability to protect sensitive patient data, and ensures it is consumed by only authorized personnel.  Connections to pharmacies, testing centers and therapy facilities are handled by the APIs to provide a seamless environment to improve patient care and control costs.</a:t>
            </a:r>
          </a:p>
        </p:txBody>
      </p:sp>
      <p:sp>
        <p:nvSpPr>
          <p:cNvPr id="79876"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4D86B3F8-CD69-49B2-AF95-9EA1B26E8CD2}" type="slidenum">
              <a:rPr lang="en-US" altLang="en-US" sz="1200" b="0">
                <a:latin typeface="Arial" panose="020B0604020202020204" pitchFamily="34" charset="0"/>
              </a:rPr>
              <a:pPr algn="r" eaLnBrk="1" hangingPunct="1"/>
              <a:t>23</a:t>
            </a:fld>
            <a:endParaRPr lang="en-US" altLang="en-US" sz="1200" b="0">
              <a:latin typeface="Arial" panose="020B0604020202020204" pitchFamily="34" charset="0"/>
            </a:endParaRPr>
          </a:p>
        </p:txBody>
      </p:sp>
    </p:spTree>
    <p:extLst>
      <p:ext uri="{BB962C8B-B14F-4D97-AF65-F5344CB8AC3E}">
        <p14:creationId xmlns:p14="http://schemas.microsoft.com/office/powerpoint/2010/main" val="121747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Energy usage and costs continue to increase for all types of customers.  Finding ways to better manage the available power and restore it following an outage can lead to lower consumption and monthly bills as well as improved customer service when get the lights turned on again.  Providing a mobile smart app to control heating and cooling systems in homes, commercial and industrial buildings can enable users to manage their usage and take advantage of lower prices during off peak periods.  Also for repair crews, having apps that give precise GPS coordinates for power outages, and better control of “in the field” inventory of repair parts, can speed the best equipped repair team to the site and restore the power more quickly.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81924"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3C2A1E00-5190-4584-B7D1-AD784EC26F45}" type="slidenum">
              <a:rPr lang="en-US" altLang="en-US" sz="1200" b="0">
                <a:latin typeface="Arial" panose="020B0604020202020204" pitchFamily="34" charset="0"/>
              </a:rPr>
              <a:pPr algn="r" eaLnBrk="1" hangingPunct="1"/>
              <a:t>24</a:t>
            </a:fld>
            <a:endParaRPr lang="en-US" altLang="en-US" sz="1200" b="0">
              <a:latin typeface="Arial" panose="020B0604020202020204" pitchFamily="34" charset="0"/>
            </a:endParaRPr>
          </a:p>
        </p:txBody>
      </p:sp>
    </p:spTree>
    <p:extLst>
      <p:ext uri="{BB962C8B-B14F-4D97-AF65-F5344CB8AC3E}">
        <p14:creationId xmlns:p14="http://schemas.microsoft.com/office/powerpoint/2010/main" val="131173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In today’s automobiles is not uncommon to find 4,000 sensors capturing data to feed the onboard processing elements.  GPS devices are now standard in most new cars and with onboard wireless technologies, the vehicles of today are rolling computers with robust communications capabilities.  When coupled with other data sources providing weather, road congestion and emergency response vehicles, the APIs providing easy access to this information can provide drivers with near real time data to shorten their commute, avoid accident sites or even report a problem as it is happening.  The API Mgt. system protects against denial of service attacks, routes key messages to the appropriate destination, manages the message flow so the backend systems are not overloaded and monitors the effectiveness of the system to ensure compliance with SLAs.</a:t>
            </a:r>
          </a:p>
        </p:txBody>
      </p:sp>
      <p:sp>
        <p:nvSpPr>
          <p:cNvPr id="83972"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C1F086C4-1180-4C74-AA0E-61A6BC462151}" type="slidenum">
              <a:rPr lang="en-US" altLang="en-US" sz="1200" b="0">
                <a:latin typeface="Arial" panose="020B0604020202020204" pitchFamily="34" charset="0"/>
              </a:rPr>
              <a:pPr algn="r" eaLnBrk="1" hangingPunct="1"/>
              <a:t>25</a:t>
            </a:fld>
            <a:endParaRPr lang="en-US" altLang="en-US" sz="1200" b="0">
              <a:latin typeface="Arial" panose="020B0604020202020204" pitchFamily="34" charset="0"/>
            </a:endParaRPr>
          </a:p>
        </p:txBody>
      </p:sp>
    </p:spTree>
    <p:extLst>
      <p:ext uri="{BB962C8B-B14F-4D97-AF65-F5344CB8AC3E}">
        <p14:creationId xmlns:p14="http://schemas.microsoft.com/office/powerpoint/2010/main" val="4171899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This is a use case that covers banks, payment processors, wireless telecommunications, merchants and their supply chain partners.  Electronic wallets are getting significant airplay that falls in line with the growth of smart phones.  Particularly with customers under 35, they rarely leave any location without taking their phone.  Using it for financial transactions using Near Field Communication (NFC) is growing and the pace will quicken in 2014.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a:p>
            <a:endParaRPr lang="en-US" altLang="en-US" smtClean="0">
              <a:latin typeface="Arial" panose="020B0604020202020204" pitchFamily="34" charset="0"/>
              <a:cs typeface="Arial" panose="020B0604020202020204" pitchFamily="34" charset="0"/>
            </a:endParaRPr>
          </a:p>
        </p:txBody>
      </p:sp>
      <p:sp>
        <p:nvSpPr>
          <p:cNvPr id="86020"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3F1B562D-7A74-47B8-B245-F2CC445E47FA}" type="slidenum">
              <a:rPr lang="en-US" altLang="en-US" sz="1200" b="0">
                <a:latin typeface="Arial" panose="020B0604020202020204" pitchFamily="34" charset="0"/>
              </a:rPr>
              <a:pPr algn="r" eaLnBrk="1" hangingPunct="1"/>
              <a:t>26</a:t>
            </a:fld>
            <a:endParaRPr lang="en-US" altLang="en-US" sz="1200" b="0">
              <a:latin typeface="Arial" panose="020B0604020202020204" pitchFamily="34" charset="0"/>
            </a:endParaRPr>
          </a:p>
        </p:txBody>
      </p:sp>
    </p:spTree>
    <p:extLst>
      <p:ext uri="{BB962C8B-B14F-4D97-AF65-F5344CB8AC3E}">
        <p14:creationId xmlns:p14="http://schemas.microsoft.com/office/powerpoint/2010/main" val="1195743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Blockbuster movies, games, and concerts generate significant interest from consumers and the key players on the producer side are looking for a major return on their investment.  APIs can help provide access to seat inventory, special ticket promotions, early access to new games/programs etc.  They can also provide the tie-ins for loyalty programs as well as product placement promotions.  Connecting partner assets/programs helps all these players generate new revenue streams, improved customer satisfaction and more intense loyalty alignment. API Management provides a secure environment for transactions to take place and includes near real time analytics to understand what is going on with the transactions.  To help generate new applications from internal, partner or independent developers, a branded, easy to use developer portal is included.</a:t>
            </a:r>
          </a:p>
        </p:txBody>
      </p:sp>
      <p:sp>
        <p:nvSpPr>
          <p:cNvPr id="88068" name="Slide Number Placeholder 3"/>
          <p:cNvSpPr txBox="1">
            <a:spLocks noGrp="1"/>
          </p:cNvSpPr>
          <p:nvPr/>
        </p:nvSpPr>
        <p:spPr bwMode="auto">
          <a:xfrm>
            <a:off x="3884613" y="8845550"/>
            <a:ext cx="29718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r" eaLnBrk="1" hangingPunct="1"/>
            <a:fld id="{BB5E936A-8954-4508-86AB-5A169F9DA0BC}" type="slidenum">
              <a:rPr lang="en-US" altLang="en-US" sz="1200" b="0">
                <a:latin typeface="Arial" panose="020B0604020202020204" pitchFamily="34" charset="0"/>
              </a:rPr>
              <a:pPr algn="r" eaLnBrk="1" hangingPunct="1"/>
              <a:t>27</a:t>
            </a:fld>
            <a:endParaRPr lang="en-US" altLang="en-US" sz="1200" b="0">
              <a:latin typeface="Arial" panose="020B0604020202020204" pitchFamily="34" charset="0"/>
            </a:endParaRPr>
          </a:p>
        </p:txBody>
      </p:sp>
    </p:spTree>
    <p:extLst>
      <p:ext uri="{BB962C8B-B14F-4D97-AF65-F5344CB8AC3E}">
        <p14:creationId xmlns:p14="http://schemas.microsoft.com/office/powerpoint/2010/main" val="791125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9" name="Picture 8" descr="apigee_logo_for_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419" y="284129"/>
            <a:ext cx="1464314" cy="551495"/>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descr="apigee_logo_for_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1982" y="193488"/>
            <a:ext cx="1464314" cy="551495"/>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descr="apigee_logo_for_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6600" y="287150"/>
            <a:ext cx="1464314" cy="551495"/>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hyperlink" Target="https://org_name-test.apigee.net/getstarted"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hyperlink" Target="http://ws.cdyne.com/ip2geo/ip2geo.asmx?wsdl" TargetMode="Externa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hyperlink" Target="https://docs-apis.apigee.io/files/Web-design-the-missing-link-ebook-2016-11.pdf#page=45"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diagramLayout" Target="../diagrams/layout1.xml"/><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diagramData" Target="../diagrams/data1.xml"/><Relationship Id="rId16" Type="http://schemas.openxmlformats.org/officeDocument/2006/relationships/image" Target="../media/image57.png"/><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52.png"/><Relationship Id="rId5" Type="http://schemas.openxmlformats.org/officeDocument/2006/relationships/diagramColors" Target="../diagrams/colors1.xml"/><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diagramQuickStyle" Target="../diagrams/quickStyle1.xml"/><Relationship Id="rId9" Type="http://schemas.openxmlformats.org/officeDocument/2006/relationships/image" Target="../media/image50.png"/><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emf"/><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emf"/></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61.jpe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69.png"/><Relationship Id="rId5" Type="http://schemas.openxmlformats.org/officeDocument/2006/relationships/image" Target="../media/image64.jpeg"/><Relationship Id="rId10" Type="http://schemas.openxmlformats.org/officeDocument/2006/relationships/image" Target="../media/image68.png"/><Relationship Id="rId4" Type="http://schemas.openxmlformats.org/officeDocument/2006/relationships/image" Target="../media/image63.jpe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2.jpeg"/></Relationships>
</file>

<file path=ppt/slides/_rels/slide2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6.jpeg"/></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9.jpeg"/></Relationships>
</file>

<file path=ppt/slides/_rels/slide2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login.apigee.com/sign_up"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96.emf"/><Relationship Id="rId11" Type="http://schemas.openxmlformats.org/officeDocument/2006/relationships/image" Target="../media/image101.png"/><Relationship Id="rId5" Type="http://schemas.openxmlformats.org/officeDocument/2006/relationships/image" Target="../media/image95.emf"/><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6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login.apigee.com/login"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ahamilton-eval-test.apigee.net/getstarted" TargetMode="External"/><Relationship Id="rId2" Type="http://schemas.openxmlformats.org/officeDocument/2006/relationships/hyperlink" Target="https://your_org_name-[test|prod].apigee.net/path/to/resource"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ocs.apigee.com/api-platform/get-started/create-proxy" TargetMode="External"/><Relationship Id="rId2" Type="http://schemas.openxmlformats.org/officeDocument/2006/relationships/hyperlink" Target="https://docs.apigee.com/api-platform/get-started/test-proxy"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5720" y="304800"/>
            <a:ext cx="4811856" cy="533400"/>
          </a:xfrm>
        </p:spPr>
        <p:txBody>
          <a:bodyPr/>
          <a:lstStyle/>
          <a:p>
            <a:r>
              <a:rPr lang="en-US" dirty="0" smtClean="0"/>
              <a:t>APIGEE</a:t>
            </a:r>
            <a:endParaRPr lang="en-US" dirty="0"/>
          </a:p>
        </p:txBody>
      </p:sp>
      <p:pic>
        <p:nvPicPr>
          <p:cNvPr id="4" name="Picture 3" descr="TitlePage_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8" y="838200"/>
            <a:ext cx="6152892" cy="5034961"/>
          </a:xfrm>
          <a:prstGeom prst="rect">
            <a:avLst/>
          </a:prstGeom>
        </p:spPr>
      </p:pic>
      <p:pic>
        <p:nvPicPr>
          <p:cNvPr id="5" name="Picture 4" descr="apigee_logo_for_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5638800"/>
            <a:ext cx="1464314" cy="55149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A word about organizations</a:t>
            </a:r>
            <a:br>
              <a:rPr lang="en-IN" b="0" dirty="0"/>
            </a:br>
            <a:endParaRPr lang="en-IN" dirty="0"/>
          </a:p>
        </p:txBody>
      </p:sp>
      <p:pic>
        <p:nvPicPr>
          <p:cNvPr id="3074" name="Picture 2" descr="https://docs.apigee.com/api-platform/images/organization-prof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340" y="1676400"/>
            <a:ext cx="4132660" cy="436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590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0000" lnSpcReduction="20000"/>
          </a:bodyPr>
          <a:lstStyle/>
          <a:p>
            <a:r>
              <a:rPr lang="en-IN" dirty="0"/>
              <a:t>&lt;</a:t>
            </a:r>
            <a:r>
              <a:rPr lang="en-IN" dirty="0" err="1"/>
              <a:t>TargetEndpoint</a:t>
            </a:r>
            <a:r>
              <a:rPr lang="en-IN" dirty="0"/>
              <a:t> name="default"&gt;</a:t>
            </a:r>
          </a:p>
          <a:p>
            <a:r>
              <a:rPr lang="en-IN" dirty="0"/>
              <a:t>  &lt;Description/&gt;</a:t>
            </a:r>
          </a:p>
          <a:p>
            <a:r>
              <a:rPr lang="en-IN" dirty="0"/>
              <a:t>  &lt;</a:t>
            </a:r>
            <a:r>
              <a:rPr lang="en-IN" dirty="0" err="1"/>
              <a:t>FaultRules</a:t>
            </a:r>
            <a:r>
              <a:rPr lang="en-IN" dirty="0"/>
              <a:t>/&gt;</a:t>
            </a:r>
          </a:p>
          <a:p>
            <a:r>
              <a:rPr lang="en-IN" dirty="0"/>
              <a:t>  &lt;</a:t>
            </a:r>
            <a:r>
              <a:rPr lang="en-IN" dirty="0" err="1"/>
              <a:t>PreFlow</a:t>
            </a:r>
            <a:r>
              <a:rPr lang="en-IN" dirty="0"/>
              <a:t> name="</a:t>
            </a:r>
            <a:r>
              <a:rPr lang="en-IN" dirty="0" err="1"/>
              <a:t>PreFlow</a:t>
            </a:r>
            <a:r>
              <a:rPr lang="en-IN" dirty="0"/>
              <a:t>"&gt;</a:t>
            </a:r>
          </a:p>
          <a:p>
            <a:r>
              <a:rPr lang="en-IN" dirty="0"/>
              <a:t>    &lt;Request/&gt;</a:t>
            </a:r>
          </a:p>
          <a:p>
            <a:r>
              <a:rPr lang="en-IN" dirty="0"/>
              <a:t>    &lt;Response/&gt;</a:t>
            </a:r>
          </a:p>
          <a:p>
            <a:r>
              <a:rPr lang="en-IN" dirty="0"/>
              <a:t>  &lt;/</a:t>
            </a:r>
            <a:r>
              <a:rPr lang="en-IN" dirty="0" err="1"/>
              <a:t>PreFlow</a:t>
            </a:r>
            <a:r>
              <a:rPr lang="en-IN" dirty="0"/>
              <a:t>&gt;</a:t>
            </a:r>
          </a:p>
          <a:p>
            <a:r>
              <a:rPr lang="en-IN" dirty="0"/>
              <a:t>  &lt;</a:t>
            </a:r>
            <a:r>
              <a:rPr lang="en-IN" dirty="0" err="1"/>
              <a:t>PostFlow</a:t>
            </a:r>
            <a:r>
              <a:rPr lang="en-IN" dirty="0"/>
              <a:t> name="</a:t>
            </a:r>
            <a:r>
              <a:rPr lang="en-IN" dirty="0" err="1"/>
              <a:t>PostFlow</a:t>
            </a:r>
            <a:r>
              <a:rPr lang="en-IN" dirty="0"/>
              <a:t>"&gt;</a:t>
            </a:r>
          </a:p>
          <a:p>
            <a:r>
              <a:rPr lang="en-IN" dirty="0"/>
              <a:t>    &lt;Request/&gt;</a:t>
            </a:r>
          </a:p>
          <a:p>
            <a:r>
              <a:rPr lang="en-IN" dirty="0"/>
              <a:t>    &lt;Response/&gt;</a:t>
            </a:r>
          </a:p>
          <a:p>
            <a:r>
              <a:rPr lang="en-IN" dirty="0"/>
              <a:t>  &lt;/</a:t>
            </a:r>
            <a:r>
              <a:rPr lang="en-IN" dirty="0" err="1"/>
              <a:t>PostFlow</a:t>
            </a:r>
            <a:r>
              <a:rPr lang="en-IN" dirty="0"/>
              <a:t>&gt;</a:t>
            </a:r>
          </a:p>
          <a:p>
            <a:r>
              <a:rPr lang="en-IN" dirty="0"/>
              <a:t>  &lt;Flows/&gt;</a:t>
            </a:r>
          </a:p>
          <a:p>
            <a:r>
              <a:rPr lang="en-IN" dirty="0"/>
              <a:t>  &lt;</a:t>
            </a:r>
            <a:r>
              <a:rPr lang="en-IN" dirty="0" err="1"/>
              <a:t>HTTPTargetConnection</a:t>
            </a:r>
            <a:r>
              <a:rPr lang="en-IN" dirty="0"/>
              <a:t>&gt;</a:t>
            </a:r>
          </a:p>
          <a:p>
            <a:r>
              <a:rPr lang="en-IN" dirty="0"/>
              <a:t>    &lt;Properties/&gt;</a:t>
            </a:r>
          </a:p>
          <a:p>
            <a:r>
              <a:rPr lang="en-IN" dirty="0"/>
              <a:t>    &lt;URL&gt;https://mocktarget.apigee.net&lt;/URL&gt;</a:t>
            </a:r>
          </a:p>
          <a:p>
            <a:r>
              <a:rPr lang="en-IN" dirty="0"/>
              <a:t>  &lt;/</a:t>
            </a:r>
            <a:r>
              <a:rPr lang="en-IN" dirty="0" err="1"/>
              <a:t>HTTPTargetConnection</a:t>
            </a:r>
            <a:r>
              <a:rPr lang="en-IN" dirty="0"/>
              <a:t>&gt;</a:t>
            </a:r>
          </a:p>
          <a:p>
            <a:r>
              <a:rPr lang="en-IN" dirty="0"/>
              <a:t>&lt;/</a:t>
            </a:r>
            <a:r>
              <a:rPr lang="en-IN" dirty="0" err="1"/>
              <a:t>TargetEndpoint</a:t>
            </a:r>
            <a:r>
              <a:rPr lang="en-IN" dirty="0"/>
              <a:t>&gt;</a:t>
            </a:r>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20601001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Change the URL to "https://mocktarget.apigee.net/xml". (Append "/xml" to the existing URL</a:t>
            </a:r>
            <a:r>
              <a:rPr lang="en-US" dirty="0" smtClean="0"/>
              <a:t>.)</a:t>
            </a:r>
            <a:endParaRPr lang="en-US" dirty="0"/>
          </a:p>
          <a:p>
            <a:r>
              <a:rPr lang="en-US" dirty="0"/>
              <a:t>The new URL returns a small block of XML in the body of the response</a:t>
            </a:r>
            <a:r>
              <a:rPr lang="en-US" dirty="0" smtClean="0"/>
              <a:t>.</a:t>
            </a:r>
            <a:endParaRPr lang="en-US" dirty="0"/>
          </a:p>
          <a:p>
            <a:r>
              <a:rPr lang="en-US" dirty="0"/>
              <a:t>Your endpoint configuration should now look like the </a:t>
            </a:r>
            <a:r>
              <a:rPr lang="en-US" dirty="0" smtClean="0"/>
              <a:t>following:</a:t>
            </a:r>
          </a:p>
          <a:p>
            <a:r>
              <a:rPr lang="en-US" dirty="0"/>
              <a:t>...</a:t>
            </a:r>
          </a:p>
          <a:p>
            <a:r>
              <a:rPr lang="en-US" dirty="0"/>
              <a:t>&lt;</a:t>
            </a:r>
            <a:r>
              <a:rPr lang="en-US" dirty="0" err="1"/>
              <a:t>HTTPTargetConnection</a:t>
            </a:r>
            <a:r>
              <a:rPr lang="en-US" dirty="0"/>
              <a:t>&gt;</a:t>
            </a:r>
          </a:p>
          <a:p>
            <a:r>
              <a:rPr lang="en-US" dirty="0"/>
              <a:t>  &lt;Properties/&gt;</a:t>
            </a:r>
          </a:p>
          <a:p>
            <a:r>
              <a:rPr lang="en-US" dirty="0"/>
              <a:t>  &lt;URL&gt;https://mocktarget.apigee.net/xml&lt;/URL&gt;</a:t>
            </a:r>
          </a:p>
          <a:p>
            <a:r>
              <a:rPr lang="en-US" dirty="0"/>
              <a:t>&lt;/</a:t>
            </a:r>
            <a:r>
              <a:rPr lang="en-US" dirty="0" err="1"/>
              <a:t>HTTPTargetConnection</a:t>
            </a:r>
            <a:r>
              <a:rPr lang="en-US" dirty="0"/>
              <a:t>&gt;</a:t>
            </a:r>
          </a:p>
          <a:p>
            <a:r>
              <a:rPr lang="en-US" dirty="0"/>
              <a:t>...</a:t>
            </a:r>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2958466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To save your changes to the proxy configuration, click the Save button.</a:t>
            </a:r>
          </a:p>
          <a:p>
            <a:endParaRPr lang="en-US" dirty="0"/>
          </a:p>
          <a:p>
            <a:r>
              <a:rPr lang="en-US" dirty="0"/>
              <a:t>Edge saves your changes and automatically deploys them.</a:t>
            </a:r>
          </a:p>
          <a:p>
            <a:endParaRPr lang="en-US" dirty="0"/>
          </a:p>
          <a:p>
            <a:r>
              <a:rPr lang="en-US" dirty="0"/>
              <a:t>If there is an error, Edge will save your changes but not deploy the proxy. In this case:</a:t>
            </a:r>
          </a:p>
          <a:p>
            <a:endParaRPr lang="en-US" dirty="0"/>
          </a:p>
          <a:p>
            <a:r>
              <a:rPr lang="en-US" dirty="0"/>
              <a:t>Fix your proxy configuration. Edge may provide syntax guidance as a pop-up.</a:t>
            </a:r>
          </a:p>
          <a:p>
            <a:r>
              <a:rPr lang="en-US" dirty="0"/>
              <a:t>Manually deploy your changes to the test environment by clicking Deployment &gt; test if Edge does not automatically deploy it.</a:t>
            </a:r>
          </a:p>
          <a:p>
            <a:r>
              <a:rPr lang="en-US" dirty="0"/>
              <a:t>You can check if your proxy was deployed successfully by selecting the Deployment drop-down above the Flow editor. A green button indicates that the proxy was deployed to that environment successfully:</a:t>
            </a:r>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19458" name="Picture 2" descr="https://docs.apigee.com/api-platform/images/deployment-indica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057400"/>
            <a:ext cx="1733550" cy="83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849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Test your changes by sending a request to your proxy, just like you did in Step 3: Test your new proxy. For example</a:t>
            </a:r>
            <a:r>
              <a:rPr lang="en-US" dirty="0" smtClean="0"/>
              <a:t>:</a:t>
            </a:r>
            <a:endParaRPr lang="en-US" dirty="0"/>
          </a:p>
          <a:p>
            <a:r>
              <a:rPr lang="en-US" dirty="0"/>
              <a:t>curl </a:t>
            </a:r>
            <a:r>
              <a:rPr lang="en-US" dirty="0">
                <a:hlinkClick r:id="rId2"/>
              </a:rPr>
              <a:t>https://</a:t>
            </a:r>
            <a:r>
              <a:rPr lang="en-US" dirty="0" smtClean="0">
                <a:hlinkClick r:id="rId2"/>
              </a:rPr>
              <a:t>org_name-test.apigee.net/getstarted</a:t>
            </a:r>
            <a:endParaRPr lang="en-US" dirty="0" smtClean="0"/>
          </a:p>
          <a:p>
            <a:r>
              <a:rPr lang="en-IN" dirty="0"/>
              <a:t>For example:</a:t>
            </a:r>
          </a:p>
          <a:p>
            <a:endParaRPr lang="en-IN" dirty="0"/>
          </a:p>
          <a:p>
            <a:r>
              <a:rPr lang="en-IN" dirty="0"/>
              <a:t>curl https://ahamilton-eval-test.apigee.net/getstarted | </a:t>
            </a:r>
            <a:r>
              <a:rPr lang="en-IN" dirty="0" err="1"/>
              <a:t>xmllint</a:t>
            </a:r>
            <a:r>
              <a:rPr lang="en-IN" dirty="0"/>
              <a:t> --format -</a:t>
            </a:r>
          </a:p>
          <a:p>
            <a:endParaRPr lang="en-IN" dirty="0"/>
          </a:p>
          <a:p>
            <a:r>
              <a:rPr lang="en-IN" dirty="0"/>
              <a:t>This time, the </a:t>
            </a:r>
            <a:r>
              <a:rPr lang="en-IN" dirty="0" err="1"/>
              <a:t>mocktarget</a:t>
            </a:r>
            <a:r>
              <a:rPr lang="en-IN" dirty="0"/>
              <a:t> endpoint returns XML in the body of the response:</a:t>
            </a:r>
          </a:p>
          <a:p>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4044994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&lt;?xml version="1.0" encoding="UTF-8"?&gt;</a:t>
            </a:r>
          </a:p>
          <a:p>
            <a:r>
              <a:rPr lang="en-IN" dirty="0"/>
              <a:t>&lt;root&gt;</a:t>
            </a:r>
          </a:p>
          <a:p>
            <a:r>
              <a:rPr lang="en-IN" dirty="0"/>
              <a:t>  &lt;city&gt;San Jose&lt;/city&gt;</a:t>
            </a:r>
          </a:p>
          <a:p>
            <a:r>
              <a:rPr lang="en-IN" dirty="0"/>
              <a:t>  &lt;</a:t>
            </a:r>
            <a:r>
              <a:rPr lang="en-IN" dirty="0" err="1"/>
              <a:t>firstName</a:t>
            </a:r>
            <a:r>
              <a:rPr lang="en-IN" dirty="0"/>
              <a:t>&gt;John&lt;/</a:t>
            </a:r>
            <a:r>
              <a:rPr lang="en-IN" dirty="0" err="1"/>
              <a:t>firstName</a:t>
            </a:r>
            <a:r>
              <a:rPr lang="en-IN" dirty="0"/>
              <a:t>&gt;</a:t>
            </a:r>
          </a:p>
          <a:p>
            <a:r>
              <a:rPr lang="en-IN" dirty="0"/>
              <a:t>  &lt;</a:t>
            </a:r>
            <a:r>
              <a:rPr lang="en-IN" dirty="0" err="1"/>
              <a:t>lastName</a:t>
            </a:r>
            <a:r>
              <a:rPr lang="en-IN" dirty="0"/>
              <a:t>&gt;Doe&lt;/</a:t>
            </a:r>
            <a:r>
              <a:rPr lang="en-IN" dirty="0" err="1"/>
              <a:t>lastName</a:t>
            </a:r>
            <a:r>
              <a:rPr lang="en-IN" dirty="0"/>
              <a:t>&gt;</a:t>
            </a:r>
          </a:p>
          <a:p>
            <a:r>
              <a:rPr lang="en-IN" dirty="0"/>
              <a:t>  &lt;state&gt;CA&lt;/state&gt;</a:t>
            </a:r>
          </a:p>
          <a:p>
            <a:r>
              <a:rPr lang="en-IN" dirty="0"/>
              <a:t>&lt;/root&gt;</a:t>
            </a:r>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30588573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dirty="0" smtClean="0"/>
              <a:t>Step </a:t>
            </a:r>
            <a:r>
              <a:rPr lang="en-US" dirty="0"/>
              <a:t>5: Add a </a:t>
            </a:r>
            <a:r>
              <a:rPr lang="en-US" dirty="0" smtClean="0"/>
              <a:t>policy</a:t>
            </a:r>
          </a:p>
          <a:p>
            <a:r>
              <a:rPr lang="en-US" dirty="0"/>
              <a:t>Now that you've changed your target endpoint, you're ready to add a policy to your proxy.</a:t>
            </a:r>
          </a:p>
          <a:p>
            <a:endParaRPr lang="en-US" dirty="0"/>
          </a:p>
          <a:p>
            <a:r>
              <a:rPr lang="en-US" dirty="0"/>
              <a:t>A policy is an Edge component that you can attach to different points in the message flow through your API proxies. Policies can transform message formats, enforce access control, call remote services, authorize users, examine message content for potential threats, and do much more.</a:t>
            </a:r>
          </a:p>
          <a:p>
            <a:endParaRPr lang="en-US" dirty="0"/>
          </a:p>
          <a:p>
            <a:r>
              <a:rPr lang="en-US" dirty="0" smtClean="0"/>
              <a:t>We are going </a:t>
            </a:r>
            <a:r>
              <a:rPr lang="en-US" dirty="0"/>
              <a:t>to add the </a:t>
            </a:r>
            <a:r>
              <a:rPr lang="en-US" dirty="0" err="1"/>
              <a:t>XMLtoJSON</a:t>
            </a:r>
            <a:r>
              <a:rPr lang="en-US" dirty="0"/>
              <a:t> policy to your proxy. This policy converts the payload of an XML message to JSON. It also changes the response's Content-Type header.</a:t>
            </a:r>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1586261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800475"/>
          </a:xfrm>
        </p:spPr>
        <p:txBody>
          <a:bodyPr/>
          <a:lstStyle/>
          <a:p>
            <a:r>
              <a:rPr lang="en-US" dirty="0"/>
              <a:t>To add the XML to JSON policy to your proxy</a:t>
            </a:r>
            <a:r>
              <a:rPr lang="en-US" dirty="0" smtClean="0"/>
              <a:t>:</a:t>
            </a:r>
            <a:endParaRPr lang="en-US" dirty="0"/>
          </a:p>
          <a:p>
            <a:r>
              <a:rPr lang="en-US" dirty="0"/>
              <a:t>Open the Edge Management UI in a browser and log in.</a:t>
            </a:r>
          </a:p>
          <a:p>
            <a:r>
              <a:rPr lang="en-US" dirty="0"/>
              <a:t>Click API Proxies in the main window and select a proxy. For this example, select the proxy that you created in Step 2: Create an API proxy.</a:t>
            </a:r>
          </a:p>
          <a:p>
            <a:r>
              <a:rPr lang="en-US" dirty="0"/>
              <a:t>Click the Develop tab:</a:t>
            </a:r>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21506" name="Picture 2" descr="https://docs.apigee.com/api-platform/images/DevelopTab_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968335"/>
            <a:ext cx="4913743" cy="96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6948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133475"/>
          </a:xfrm>
        </p:spPr>
        <p:txBody>
          <a:bodyPr/>
          <a:lstStyle/>
          <a:p>
            <a:r>
              <a:rPr lang="en-US" dirty="0"/>
              <a:t>In the Navigator pane, click Proxy Endpoints &gt; default &gt; </a:t>
            </a:r>
            <a:r>
              <a:rPr lang="en-US" dirty="0" err="1"/>
              <a:t>PreFlow</a:t>
            </a:r>
            <a:r>
              <a:rPr lang="en-US" dirty="0"/>
              <a:t>:</a:t>
            </a:r>
          </a:p>
          <a:p>
            <a:endParaRPr lang="en-US" dirty="0"/>
          </a:p>
          <a:p>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22530" name="Picture 2" descr="https://docs.apigee.com/api-platform/images/proxy-navigator-proxyendpoi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34728"/>
            <a:ext cx="2724150" cy="2581276"/>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s://docs.apigee.com/api-platform/images/flow-editor-emp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564920"/>
            <a:ext cx="528637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719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133475"/>
          </a:xfrm>
        </p:spPr>
        <p:txBody>
          <a:bodyPr>
            <a:normAutofit lnSpcReduction="10000"/>
          </a:bodyPr>
          <a:lstStyle/>
          <a:p>
            <a:r>
              <a:rPr lang="en-US" dirty="0"/>
              <a:t>To add a policy to your proxy, click the </a:t>
            </a:r>
            <a:r>
              <a:rPr lang="en-US" b="1" dirty="0"/>
              <a:t>+ Step</a:t>
            </a:r>
            <a:r>
              <a:rPr lang="en-US" dirty="0"/>
              <a:t> button in the response </a:t>
            </a:r>
            <a:r>
              <a:rPr lang="en-US" dirty="0" err="1"/>
              <a:t>PreFlow</a:t>
            </a:r>
            <a:r>
              <a:rPr lang="en-US" dirty="0"/>
              <a:t> (the bottom half of the Flow editor):</a:t>
            </a:r>
          </a:p>
          <a:p>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23554" name="Picture 2" descr="https://docs.apigee.com/api-platform/images/step-respon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819400"/>
            <a:ext cx="54768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355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133475"/>
          </a:xfrm>
        </p:spPr>
        <p:txBody>
          <a:bodyPr>
            <a:normAutofit/>
          </a:bodyPr>
          <a:lstStyle/>
          <a:p>
            <a:r>
              <a:rPr lang="en-US" dirty="0"/>
              <a:t>Edge displays a categorized list of policies in the </a:t>
            </a:r>
            <a:r>
              <a:rPr lang="en-US" b="1" dirty="0"/>
              <a:t>Add</a:t>
            </a:r>
            <a:r>
              <a:rPr lang="en-US" dirty="0"/>
              <a:t> dialog box that you can add to your flow:</a:t>
            </a:r>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24578" name="Picture 2" descr="https://docs.apigee.com/api-platform/images/policies-li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5907555" cy="4116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17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Attacks</a:t>
            </a:r>
            <a:endParaRPr lang="en-IN" dirty="0"/>
          </a:p>
        </p:txBody>
      </p:sp>
      <p:pic>
        <p:nvPicPr>
          <p:cNvPr id="4" name="Picture 3"/>
          <p:cNvPicPr>
            <a:picLocks noChangeAspect="1"/>
          </p:cNvPicPr>
          <p:nvPr/>
        </p:nvPicPr>
        <p:blipFill>
          <a:blip r:embed="rId2"/>
          <a:stretch>
            <a:fillRect/>
          </a:stretch>
        </p:blipFill>
        <p:spPr>
          <a:xfrm>
            <a:off x="549214" y="1752600"/>
            <a:ext cx="8318041" cy="3962400"/>
          </a:xfrm>
          <a:prstGeom prst="rect">
            <a:avLst/>
          </a:prstGeom>
        </p:spPr>
      </p:pic>
    </p:spTree>
    <p:extLst>
      <p:ext uri="{BB962C8B-B14F-4D97-AF65-F5344CB8AC3E}">
        <p14:creationId xmlns:p14="http://schemas.microsoft.com/office/powerpoint/2010/main" val="33406697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133475"/>
          </a:xfrm>
        </p:spPr>
        <p:txBody>
          <a:bodyPr>
            <a:normAutofit/>
          </a:bodyPr>
          <a:lstStyle/>
          <a:p>
            <a:r>
              <a:rPr lang="en-US" dirty="0"/>
              <a:t>Scroll down and select the </a:t>
            </a:r>
            <a:r>
              <a:rPr lang="en-US" b="1" dirty="0"/>
              <a:t>XML to JSON</a:t>
            </a:r>
            <a:r>
              <a:rPr lang="en-US" dirty="0"/>
              <a:t> policy in the Mediation category.</a:t>
            </a:r>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25602" name="Picture 2" descr="https://docs.apigee.com/api-platform/images/proxy-editor-drag-dr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667000"/>
            <a:ext cx="688637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2882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133475"/>
          </a:xfrm>
        </p:spPr>
        <p:txBody>
          <a:bodyPr>
            <a:normAutofit fontScale="92500" lnSpcReduction="20000"/>
          </a:bodyPr>
          <a:lstStyle/>
          <a:p>
            <a:r>
              <a:rPr lang="en-US" dirty="0"/>
              <a:t>Leave the default names, and click </a:t>
            </a:r>
            <a:r>
              <a:rPr lang="en-US" b="1" dirty="0"/>
              <a:t>Add</a:t>
            </a:r>
            <a:r>
              <a:rPr lang="en-US" dirty="0"/>
              <a:t>.</a:t>
            </a:r>
          </a:p>
          <a:p>
            <a:r>
              <a:rPr lang="en-US" dirty="0"/>
              <a:t>Edge attaches the new policy to the </a:t>
            </a:r>
            <a:r>
              <a:rPr lang="en-US" dirty="0" err="1"/>
              <a:t>PreFlow</a:t>
            </a:r>
            <a:r>
              <a:rPr lang="en-US" dirty="0"/>
              <a:t> of the response:</a:t>
            </a:r>
          </a:p>
        </p:txBody>
      </p:sp>
      <p:sp>
        <p:nvSpPr>
          <p:cNvPr id="3" name="Title 2"/>
          <p:cNvSpPr>
            <a:spLocks noGrp="1"/>
          </p:cNvSpPr>
          <p:nvPr>
            <p:ph type="title"/>
          </p:nvPr>
        </p:nvSpPr>
        <p:spPr/>
        <p:txBody>
          <a:bodyPr/>
          <a:lstStyle/>
          <a:p>
            <a:r>
              <a:rPr lang="en-IN" dirty="0" smtClean="0"/>
              <a:t>APIGEE</a:t>
            </a:r>
            <a:endParaRPr lang="en-IN" dirty="0"/>
          </a:p>
        </p:txBody>
      </p:sp>
      <p:pic>
        <p:nvPicPr>
          <p:cNvPr id="26626" name="Picture 2" descr="https://docs.apigee.com/api-platform/images/new-policy-highligh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30415"/>
            <a:ext cx="7463765" cy="400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4858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Note that when you click Add, Edge does the following:</a:t>
            </a:r>
          </a:p>
          <a:p>
            <a:endParaRPr lang="en-US" dirty="0"/>
          </a:p>
          <a:p>
            <a:r>
              <a:rPr lang="en-US" dirty="0"/>
              <a:t>Adds the new policy under Policies in the Navigator pane.</a:t>
            </a:r>
          </a:p>
          <a:p>
            <a:r>
              <a:rPr lang="en-US" dirty="0"/>
              <a:t>Adds the XML to JSON policy in the Flow pane.</a:t>
            </a:r>
          </a:p>
          <a:p>
            <a:r>
              <a:rPr lang="en-US" dirty="0"/>
              <a:t>Displays the policy's configuration XML in the Code pane.</a:t>
            </a:r>
          </a:p>
          <a:p>
            <a:r>
              <a:rPr lang="en-US" dirty="0"/>
              <a:t>Click Save to save the current revision with your changes.</a:t>
            </a:r>
          </a:p>
          <a:p>
            <a:r>
              <a:rPr lang="en-US" dirty="0"/>
              <a:t>Now try it out! In a terminal window, execute the following curl command:</a:t>
            </a:r>
          </a:p>
          <a:p>
            <a:endParaRPr lang="en-US"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13439030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curl https://</a:t>
            </a:r>
            <a:r>
              <a:rPr lang="en-US" dirty="0" smtClean="0"/>
              <a:t>org_name-test.apigee.net/getstarted</a:t>
            </a:r>
            <a:endParaRPr lang="en-US" dirty="0"/>
          </a:p>
          <a:p>
            <a:r>
              <a:rPr lang="en-US" dirty="0"/>
              <a:t>Where</a:t>
            </a:r>
            <a:r>
              <a:rPr lang="en-US" dirty="0" smtClean="0"/>
              <a:t>:</a:t>
            </a:r>
            <a:endParaRPr lang="en-US" dirty="0"/>
          </a:p>
          <a:p>
            <a:r>
              <a:rPr lang="en-US" dirty="0" err="1"/>
              <a:t>org_name</a:t>
            </a:r>
            <a:r>
              <a:rPr lang="en-US" dirty="0"/>
              <a:t> is the organization name that Apigee assigned to you when you created your Apigee account.</a:t>
            </a:r>
          </a:p>
          <a:p>
            <a:r>
              <a:rPr lang="en-US" dirty="0"/>
              <a:t>-test is the environment. You deployed your new proxy to the "test" environment in Step 2: Create an API proxy.</a:t>
            </a:r>
          </a:p>
          <a:p>
            <a:r>
              <a:rPr lang="en-US" dirty="0"/>
              <a:t>/</a:t>
            </a:r>
            <a:r>
              <a:rPr lang="en-US" dirty="0" err="1"/>
              <a:t>getstarted</a:t>
            </a:r>
            <a:r>
              <a:rPr lang="en-US" dirty="0"/>
              <a:t> is the Proxy Base Path.</a:t>
            </a:r>
            <a:endParaRPr lang="en-IN" dirty="0"/>
          </a:p>
          <a:p>
            <a:endParaRPr lang="en-US"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35751758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1. </a:t>
            </a:r>
            <a:r>
              <a:rPr lang="en-IN" dirty="0">
                <a:hlinkClick r:id="rId2"/>
              </a:rPr>
              <a:t>http://</a:t>
            </a:r>
            <a:r>
              <a:rPr lang="en-IN" dirty="0" smtClean="0">
                <a:hlinkClick r:id="rId2"/>
              </a:rPr>
              <a:t>ws.cdyne.com/ip2geo/ip2geo.asmx?wsdl</a:t>
            </a:r>
            <a:endParaRPr lang="en-IN" dirty="0" smtClean="0"/>
          </a:p>
          <a:p>
            <a:r>
              <a:rPr lang="en-IN" dirty="0" smtClean="0"/>
              <a:t>2. create post method instead of GET</a:t>
            </a:r>
          </a:p>
          <a:p>
            <a:r>
              <a:rPr lang="en-IN" dirty="0"/>
              <a:t>3. http://parameswaribala-eval-test.apigee.net/ip2geo/resolveip</a:t>
            </a:r>
            <a:endParaRPr lang="en-IN" dirty="0" smtClean="0"/>
          </a:p>
          <a:p>
            <a:r>
              <a:rPr lang="en-IN" dirty="0" smtClean="0"/>
              <a:t>4. create post query with raw </a:t>
            </a:r>
            <a:r>
              <a:rPr lang="en-IN" dirty="0" err="1" smtClean="0"/>
              <a:t>json</a:t>
            </a:r>
            <a:r>
              <a:rPr lang="en-IN" dirty="0" smtClean="0"/>
              <a:t> message</a:t>
            </a:r>
          </a:p>
          <a:p>
            <a:r>
              <a:rPr lang="en-IN" dirty="0" smtClean="0"/>
              <a:t>5. </a:t>
            </a:r>
            <a:r>
              <a:rPr lang="en-IN" dirty="0"/>
              <a:t>{</a:t>
            </a:r>
          </a:p>
          <a:p>
            <a:r>
              <a:rPr lang="en-IN" dirty="0"/>
              <a:t>  "ipAddress":"209.85.128.0",</a:t>
            </a:r>
          </a:p>
          <a:p>
            <a:r>
              <a:rPr lang="en-IN" dirty="0"/>
              <a:t>"licenseKey":0</a:t>
            </a:r>
          </a:p>
          <a:p>
            <a:endParaRPr lang="en-IN" dirty="0"/>
          </a:p>
          <a:p>
            <a:r>
              <a:rPr lang="en-IN" dirty="0"/>
              <a:t>}</a:t>
            </a:r>
          </a:p>
        </p:txBody>
      </p:sp>
      <p:sp>
        <p:nvSpPr>
          <p:cNvPr id="3" name="Title 2"/>
          <p:cNvSpPr>
            <a:spLocks noGrp="1"/>
          </p:cNvSpPr>
          <p:nvPr>
            <p:ph type="title"/>
          </p:nvPr>
        </p:nvSpPr>
        <p:spPr/>
        <p:txBody>
          <a:bodyPr/>
          <a:lstStyle/>
          <a:p>
            <a:r>
              <a:rPr lang="en-IN" dirty="0" smtClean="0"/>
              <a:t>SOAP Proxy</a:t>
            </a:r>
            <a:endParaRPr lang="en-IN" dirty="0"/>
          </a:p>
        </p:txBody>
      </p:sp>
    </p:spTree>
    <p:extLst>
      <p:ext uri="{BB962C8B-B14F-4D97-AF65-F5344CB8AC3E}">
        <p14:creationId xmlns:p14="http://schemas.microsoft.com/office/powerpoint/2010/main" val="39352025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SOAP Proxy</a:t>
            </a:r>
            <a:endParaRPr lang="en-IN" dirty="0"/>
          </a:p>
        </p:txBody>
      </p:sp>
      <p:pic>
        <p:nvPicPr>
          <p:cNvPr id="5" name="Picture 4"/>
          <p:cNvPicPr>
            <a:picLocks noChangeAspect="1"/>
          </p:cNvPicPr>
          <p:nvPr/>
        </p:nvPicPr>
        <p:blipFill rotWithShape="1">
          <a:blip r:embed="rId2"/>
          <a:srcRect t="11481" b="4074"/>
          <a:stretch/>
        </p:blipFill>
        <p:spPr>
          <a:xfrm>
            <a:off x="10064" y="1905000"/>
            <a:ext cx="9144000" cy="4343400"/>
          </a:xfrm>
          <a:prstGeom prst="rect">
            <a:avLst/>
          </a:prstGeom>
        </p:spPr>
      </p:pic>
    </p:spTree>
    <p:extLst>
      <p:ext uri="{BB962C8B-B14F-4D97-AF65-F5344CB8AC3E}">
        <p14:creationId xmlns:p14="http://schemas.microsoft.com/office/powerpoint/2010/main" val="5662562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SOAP Proxy</a:t>
            </a:r>
            <a:endParaRPr lang="en-IN" dirty="0"/>
          </a:p>
        </p:txBody>
      </p:sp>
      <p:pic>
        <p:nvPicPr>
          <p:cNvPr id="2" name="Picture 1"/>
          <p:cNvPicPr>
            <a:picLocks noChangeAspect="1"/>
          </p:cNvPicPr>
          <p:nvPr/>
        </p:nvPicPr>
        <p:blipFill rotWithShape="1">
          <a:blip r:embed="rId2"/>
          <a:srcRect l="21667" t="5926" b="3703"/>
          <a:stretch/>
        </p:blipFill>
        <p:spPr>
          <a:xfrm>
            <a:off x="381000" y="1676400"/>
            <a:ext cx="8763000" cy="4648200"/>
          </a:xfrm>
          <a:prstGeom prst="rect">
            <a:avLst/>
          </a:prstGeom>
        </p:spPr>
      </p:pic>
    </p:spTree>
    <p:extLst>
      <p:ext uri="{BB962C8B-B14F-4D97-AF65-F5344CB8AC3E}">
        <p14:creationId xmlns:p14="http://schemas.microsoft.com/office/powerpoint/2010/main" val="70603540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endParaRPr lang="en-IN"/>
          </a:p>
        </p:txBody>
      </p:sp>
      <p:sp>
        <p:nvSpPr>
          <p:cNvPr id="3" name="Title 2"/>
          <p:cNvSpPr>
            <a:spLocks noGrp="1"/>
          </p:cNvSpPr>
          <p:nvPr>
            <p:ph type="title"/>
          </p:nvPr>
        </p:nvSpPr>
        <p:spPr/>
        <p:txBody>
          <a:bodyPr/>
          <a:lstStyle/>
          <a:p>
            <a:r>
              <a:rPr lang="en-IN" dirty="0" smtClean="0"/>
              <a:t>No Target</a:t>
            </a:r>
            <a:endParaRPr lang="en-IN" dirty="0"/>
          </a:p>
        </p:txBody>
      </p:sp>
    </p:spTree>
    <p:extLst>
      <p:ext uri="{BB962C8B-B14F-4D97-AF65-F5344CB8AC3E}">
        <p14:creationId xmlns:p14="http://schemas.microsoft.com/office/powerpoint/2010/main" val="413340537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lstStyle/>
          <a:p>
            <a:r>
              <a:rPr lang="en-IN" dirty="0" err="1"/>
              <a:t>apigeetool</a:t>
            </a:r>
            <a:r>
              <a:rPr lang="en-IN" dirty="0"/>
              <a:t> </a:t>
            </a:r>
            <a:r>
              <a:rPr lang="en-IN" dirty="0" err="1"/>
              <a:t>deploynodeapp</a:t>
            </a:r>
            <a:r>
              <a:rPr lang="en-IN" dirty="0"/>
              <a:t> -n </a:t>
            </a:r>
            <a:r>
              <a:rPr lang="en-IN" dirty="0" err="1"/>
              <a:t>myNodeApp</a:t>
            </a:r>
            <a:r>
              <a:rPr lang="en-IN" dirty="0"/>
              <a:t> -d . -m server.js -o </a:t>
            </a:r>
            <a:r>
              <a:rPr lang="en-IN" dirty="0" err="1"/>
              <a:t>myorg</a:t>
            </a:r>
            <a:r>
              <a:rPr lang="en-IN" dirty="0"/>
              <a:t> -e test -b /</a:t>
            </a:r>
            <a:r>
              <a:rPr lang="en-IN" dirty="0" err="1"/>
              <a:t>myNodeApp</a:t>
            </a:r>
            <a:r>
              <a:rPr lang="en-IN" dirty="0"/>
              <a:t> -u </a:t>
            </a:r>
            <a:r>
              <a:rPr lang="en-IN" dirty="0" err="1"/>
              <a:t>ntesla</a:t>
            </a:r>
            <a:r>
              <a:rPr lang="en-IN" dirty="0"/>
              <a:t> -p </a:t>
            </a:r>
            <a:r>
              <a:rPr lang="en-IN" dirty="0" err="1"/>
              <a:t>myPassword</a:t>
            </a:r>
            <a:endParaRPr lang="en-IN" dirty="0"/>
          </a:p>
        </p:txBody>
      </p:sp>
      <p:sp>
        <p:nvSpPr>
          <p:cNvPr id="3" name="Title 2"/>
          <p:cNvSpPr>
            <a:spLocks noGrp="1"/>
          </p:cNvSpPr>
          <p:nvPr>
            <p:ph type="title"/>
          </p:nvPr>
        </p:nvSpPr>
        <p:spPr/>
        <p:txBody>
          <a:bodyPr/>
          <a:lstStyle/>
          <a:p>
            <a:r>
              <a:rPr lang="en-IN" dirty="0" err="1" smtClean="0"/>
              <a:t>Nodejs</a:t>
            </a:r>
            <a:endParaRPr lang="en-IN" dirty="0"/>
          </a:p>
        </p:txBody>
      </p:sp>
    </p:spTree>
    <p:extLst>
      <p:ext uri="{BB962C8B-B14F-4D97-AF65-F5344CB8AC3E}">
        <p14:creationId xmlns:p14="http://schemas.microsoft.com/office/powerpoint/2010/main" val="199320568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Nodejs</a:t>
            </a:r>
            <a:endParaRPr lang="en-IN" dirty="0"/>
          </a:p>
        </p:txBody>
      </p:sp>
      <p:pic>
        <p:nvPicPr>
          <p:cNvPr id="4" name="Picture 3"/>
          <p:cNvPicPr>
            <a:picLocks noChangeAspect="1"/>
          </p:cNvPicPr>
          <p:nvPr/>
        </p:nvPicPr>
        <p:blipFill>
          <a:blip r:embed="rId2"/>
          <a:stretch>
            <a:fillRect/>
          </a:stretch>
        </p:blipFill>
        <p:spPr>
          <a:xfrm>
            <a:off x="76200" y="1295400"/>
            <a:ext cx="9144000" cy="5143500"/>
          </a:xfrm>
          <a:prstGeom prst="rect">
            <a:avLst/>
          </a:prstGeom>
        </p:spPr>
      </p:pic>
    </p:spTree>
    <p:extLst>
      <p:ext uri="{BB962C8B-B14F-4D97-AF65-F5344CB8AC3E}">
        <p14:creationId xmlns:p14="http://schemas.microsoft.com/office/powerpoint/2010/main" val="1615329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Layered Security</a:t>
            </a:r>
            <a:endParaRPr lang="en-IN" dirty="0"/>
          </a:p>
        </p:txBody>
      </p:sp>
      <p:pic>
        <p:nvPicPr>
          <p:cNvPr id="4" name="Picture 3"/>
          <p:cNvPicPr>
            <a:picLocks noChangeAspect="1"/>
          </p:cNvPicPr>
          <p:nvPr/>
        </p:nvPicPr>
        <p:blipFill>
          <a:blip r:embed="rId2"/>
          <a:stretch>
            <a:fillRect/>
          </a:stretch>
        </p:blipFill>
        <p:spPr>
          <a:xfrm>
            <a:off x="-12940" y="1524000"/>
            <a:ext cx="9144000" cy="4753137"/>
          </a:xfrm>
          <a:prstGeom prst="rect">
            <a:avLst/>
          </a:prstGeom>
        </p:spPr>
      </p:pic>
    </p:spTree>
    <p:extLst>
      <p:ext uri="{BB962C8B-B14F-4D97-AF65-F5344CB8AC3E}">
        <p14:creationId xmlns:p14="http://schemas.microsoft.com/office/powerpoint/2010/main" val="138211544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Reasons to download an API proxy (as a zip file) from Edge:</a:t>
            </a:r>
          </a:p>
          <a:p>
            <a:r>
              <a:rPr lang="en-US" dirty="0"/>
              <a:t>You want to add the API proxy to another organization.</a:t>
            </a:r>
          </a:p>
          <a:p>
            <a:r>
              <a:rPr lang="en-US" dirty="0"/>
              <a:t>You want to unzip the API proxy to your local system. This is useful for setting up file-based API proxy development in source control, or for just looking at the file-based version of the resources. The extracted .zip creates the required directory structure for API proxy deployment.</a:t>
            </a:r>
          </a:p>
          <a:p>
            <a:endParaRPr lang="en-IN" dirty="0"/>
          </a:p>
        </p:txBody>
      </p:sp>
      <p:sp>
        <p:nvSpPr>
          <p:cNvPr id="3" name="Title 2"/>
          <p:cNvSpPr>
            <a:spLocks noGrp="1"/>
          </p:cNvSpPr>
          <p:nvPr>
            <p:ph type="title"/>
          </p:nvPr>
        </p:nvSpPr>
        <p:spPr/>
        <p:txBody>
          <a:bodyPr/>
          <a:lstStyle/>
          <a:p>
            <a:r>
              <a:rPr lang="en-IN" b="0" dirty="0"/>
              <a:t>Download API proxies</a:t>
            </a:r>
            <a:br>
              <a:rPr lang="en-IN" b="0" dirty="0"/>
            </a:br>
            <a:endParaRPr lang="en-IN" dirty="0"/>
          </a:p>
        </p:txBody>
      </p:sp>
    </p:spTree>
    <p:extLst>
      <p:ext uri="{BB962C8B-B14F-4D97-AF65-F5344CB8AC3E}">
        <p14:creationId xmlns:p14="http://schemas.microsoft.com/office/powerpoint/2010/main" val="149208611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normAutofit fontScale="70000" lnSpcReduction="20000"/>
          </a:bodyPr>
          <a:lstStyle/>
          <a:p>
            <a:r>
              <a:rPr lang="en-US" dirty="0"/>
              <a:t>Go to the API proxy editor Develop tab.</a:t>
            </a:r>
          </a:p>
          <a:p>
            <a:r>
              <a:rPr lang="en-US" dirty="0"/>
              <a:t>Select the proxy revision you want to download.</a:t>
            </a:r>
          </a:p>
          <a:p>
            <a:r>
              <a:rPr lang="en-US" dirty="0"/>
              <a:t>Select Project &gt; Download Revision.</a:t>
            </a:r>
          </a:p>
          <a:p>
            <a:r>
              <a:rPr lang="en-US" dirty="0"/>
              <a:t/>
            </a:r>
            <a:br>
              <a:rPr lang="en-US" dirty="0"/>
            </a:br>
            <a:endParaRPr lang="en-IN" dirty="0"/>
          </a:p>
        </p:txBody>
      </p:sp>
      <p:sp>
        <p:nvSpPr>
          <p:cNvPr id="3" name="Title 2"/>
          <p:cNvSpPr>
            <a:spLocks noGrp="1"/>
          </p:cNvSpPr>
          <p:nvPr>
            <p:ph type="title"/>
          </p:nvPr>
        </p:nvSpPr>
        <p:spPr/>
        <p:txBody>
          <a:bodyPr/>
          <a:lstStyle/>
          <a:p>
            <a:r>
              <a:rPr lang="en-IN" b="0" dirty="0"/>
              <a:t>Download API proxies</a:t>
            </a:r>
            <a:br>
              <a:rPr lang="en-IN" b="0" dirty="0"/>
            </a:br>
            <a:endParaRPr lang="en-IN" dirty="0"/>
          </a:p>
        </p:txBody>
      </p:sp>
      <p:pic>
        <p:nvPicPr>
          <p:cNvPr id="1026" name="Picture 2" descr="https://docs.apigee.com/api-platform/images/proxy_download_u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2590800"/>
            <a:ext cx="339182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8632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1035" y="1524000"/>
            <a:ext cx="8228012" cy="2590800"/>
          </a:xfrm>
        </p:spPr>
        <p:txBody>
          <a:bodyPr/>
          <a:lstStyle/>
          <a:p>
            <a:r>
              <a:rPr lang="pl-PL" dirty="0"/>
              <a:t>curl https://parameswaribala-eval-test.apigee.net/v0/hello?format=bundle </a:t>
            </a:r>
          </a:p>
          <a:p>
            <a:r>
              <a:rPr lang="pl-PL" dirty="0"/>
              <a:t>-u parameswari.bala@rpsconsulting.in:Vigneshbala@95! -o myProxy.zip</a:t>
            </a:r>
            <a:endParaRPr lang="en-IN" dirty="0"/>
          </a:p>
        </p:txBody>
      </p:sp>
      <p:sp>
        <p:nvSpPr>
          <p:cNvPr id="3" name="Title 2"/>
          <p:cNvSpPr>
            <a:spLocks noGrp="1"/>
          </p:cNvSpPr>
          <p:nvPr>
            <p:ph type="title"/>
          </p:nvPr>
        </p:nvSpPr>
        <p:spPr/>
        <p:txBody>
          <a:bodyPr/>
          <a:lstStyle/>
          <a:p>
            <a:r>
              <a:rPr lang="en-IN" dirty="0" smtClean="0"/>
              <a:t>Export API Proxy</a:t>
            </a:r>
            <a:endParaRPr lang="en-IN" dirty="0"/>
          </a:p>
        </p:txBody>
      </p:sp>
      <p:pic>
        <p:nvPicPr>
          <p:cNvPr id="4" name="Picture 3"/>
          <p:cNvPicPr>
            <a:picLocks noChangeAspect="1"/>
          </p:cNvPicPr>
          <p:nvPr/>
        </p:nvPicPr>
        <p:blipFill>
          <a:blip r:embed="rId2"/>
          <a:stretch>
            <a:fillRect/>
          </a:stretch>
        </p:blipFill>
        <p:spPr>
          <a:xfrm>
            <a:off x="838200" y="3771900"/>
            <a:ext cx="5867400" cy="2743200"/>
          </a:xfrm>
          <a:prstGeom prst="rect">
            <a:avLst/>
          </a:prstGeom>
        </p:spPr>
      </p:pic>
    </p:spTree>
    <p:extLst>
      <p:ext uri="{BB962C8B-B14F-4D97-AF65-F5344CB8AC3E}">
        <p14:creationId xmlns:p14="http://schemas.microsoft.com/office/powerpoint/2010/main" val="33775901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Create an API proxy that requires an API key.</a:t>
            </a:r>
          </a:p>
          <a:p>
            <a:r>
              <a:rPr lang="en-US" dirty="0"/>
              <a:t>Add a developer and register an app.</a:t>
            </a:r>
          </a:p>
          <a:p>
            <a:r>
              <a:rPr lang="en-US" dirty="0"/>
              <a:t>Call your API with an API key.</a:t>
            </a:r>
          </a:p>
          <a:p>
            <a:r>
              <a:rPr lang="en-US" dirty="0"/>
              <a:t>It's important to protect your API from unauthorized access. One way to do that is with API keys (also called "public keys", "consumer keys" or "app keys").</a:t>
            </a:r>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spTree>
    <p:extLst>
      <p:ext uri="{BB962C8B-B14F-4D97-AF65-F5344CB8AC3E}">
        <p14:creationId xmlns:p14="http://schemas.microsoft.com/office/powerpoint/2010/main" val="287181195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When an app makes a request to your API, the app must supply a valid key. At runtime, the Verify API Key policy checks that the supplied API key:</a:t>
            </a:r>
          </a:p>
          <a:p>
            <a:r>
              <a:rPr lang="en-US" dirty="0"/>
              <a:t>Is valid</a:t>
            </a:r>
          </a:p>
          <a:p>
            <a:r>
              <a:rPr lang="en-US" dirty="0"/>
              <a:t>Hasn't been revoked</a:t>
            </a:r>
          </a:p>
          <a:p>
            <a:r>
              <a:rPr lang="en-US" dirty="0"/>
              <a:t>Matches the API key for the API product that exposes the requested resources</a:t>
            </a:r>
          </a:p>
          <a:p>
            <a:r>
              <a:rPr lang="en-US" dirty="0"/>
              <a:t>If the key is valid, the request is allowed. If the key is invalid, the request results in an authorization failure</a:t>
            </a:r>
            <a:r>
              <a:rPr lang="en-US" dirty="0" smtClean="0"/>
              <a:t>.</a:t>
            </a:r>
            <a:endParaRPr lang="en-US"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spTree>
    <p:extLst>
      <p:ext uri="{BB962C8B-B14F-4D97-AF65-F5344CB8AC3E}">
        <p14:creationId xmlns:p14="http://schemas.microsoft.com/office/powerpoint/2010/main" val="405947804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pic>
        <p:nvPicPr>
          <p:cNvPr id="1026" name="Picture 2" descr="https://docs.apigee.com/api-platform/images/tutorial_new_edge_apis_men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447800"/>
            <a:ext cx="8327211"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54428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Click + Proxy.</a:t>
            </a:r>
          </a:p>
          <a:p>
            <a:endParaRPr lang="en-US" dirty="0"/>
          </a:p>
          <a:p>
            <a:r>
              <a:rPr lang="en-US" dirty="0"/>
              <a:t>In the Build a Proxy wizard, select Reverse proxy (most common), and click Next.</a:t>
            </a:r>
          </a:p>
          <a:p>
            <a:r>
              <a:rPr lang="en-US" dirty="0"/>
              <a:t>Configure the proxy as follows:</a:t>
            </a:r>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pic>
        <p:nvPicPr>
          <p:cNvPr id="2050" name="Picture 2" descr="https://docs.apigee.com/api-platform/images/tutorial_new_api_proxy_butt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819150" cy="46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9028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746236962"/>
              </p:ext>
            </p:extLst>
          </p:nvPr>
        </p:nvGraphicFramePr>
        <p:xfrm>
          <a:off x="609600" y="1223638"/>
          <a:ext cx="8382000" cy="4832316"/>
        </p:xfrm>
        <a:graphic>
          <a:graphicData uri="http://schemas.openxmlformats.org/drawingml/2006/table">
            <a:tbl>
              <a:tblPr/>
              <a:tblGrid>
                <a:gridCol w="4191000"/>
                <a:gridCol w="4191000"/>
              </a:tblGrid>
              <a:tr h="346505">
                <a:tc>
                  <a:txBody>
                    <a:bodyPr/>
                    <a:lstStyle/>
                    <a:p>
                      <a:pPr algn="l" fontAlgn="ctr"/>
                      <a:r>
                        <a:rPr lang="en-IN" sz="1600" b="0">
                          <a:solidFill>
                            <a:srgbClr val="FFFFFF"/>
                          </a:solidFill>
                          <a:effectLst/>
                          <a:latin typeface="Roboto"/>
                        </a:rPr>
                        <a:t>In this field</a:t>
                      </a:r>
                    </a:p>
                  </a:txBody>
                  <a:tcPr marL="53308" marR="53308" marT="53308" marB="53308"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ctr"/>
                      <a:r>
                        <a:rPr lang="en-IN" sz="1600" b="0">
                          <a:solidFill>
                            <a:srgbClr val="FFFFFF"/>
                          </a:solidFill>
                          <a:effectLst/>
                          <a:latin typeface="Roboto"/>
                        </a:rPr>
                        <a:t>do this</a:t>
                      </a:r>
                    </a:p>
                  </a:txBody>
                  <a:tcPr marL="53308" marR="53308" marT="53308" marB="53308"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339841">
                <a:tc>
                  <a:txBody>
                    <a:bodyPr/>
                    <a:lstStyle/>
                    <a:p>
                      <a:pPr algn="l" fontAlgn="t"/>
                      <a:r>
                        <a:rPr lang="en-IN" sz="1600" b="0">
                          <a:solidFill>
                            <a:srgbClr val="202124"/>
                          </a:solidFill>
                          <a:effectLst/>
                        </a:rPr>
                        <a:t>Proxy Name</a:t>
                      </a:r>
                      <a:endParaRPr lang="en-IN" sz="1600">
                        <a:solidFill>
                          <a:srgbClr val="202124"/>
                        </a:solidFill>
                        <a:effectLst/>
                      </a:endParaRP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sz="1600">
                          <a:solidFill>
                            <a:srgbClr val="202124"/>
                          </a:solidFill>
                          <a:effectLst/>
                        </a:rPr>
                        <a:t>Enter: helloworld_apikey</a:t>
                      </a: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2258945">
                <a:tc>
                  <a:txBody>
                    <a:bodyPr/>
                    <a:lstStyle/>
                    <a:p>
                      <a:pPr algn="l" fontAlgn="t"/>
                      <a:r>
                        <a:rPr lang="en-IN" sz="1600" b="0">
                          <a:solidFill>
                            <a:srgbClr val="202124"/>
                          </a:solidFill>
                          <a:effectLst/>
                        </a:rPr>
                        <a:t>Project Base Path</a:t>
                      </a:r>
                      <a:endParaRPr lang="en-IN" sz="1600">
                        <a:solidFill>
                          <a:srgbClr val="202124"/>
                        </a:solidFill>
                        <a:effectLst/>
                      </a:endParaRP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sz="1600">
                          <a:solidFill>
                            <a:srgbClr val="202124"/>
                          </a:solidFill>
                          <a:effectLst/>
                        </a:rPr>
                        <a:t>Change to: /helloapikey</a:t>
                      </a:r>
                    </a:p>
                    <a:p>
                      <a:pPr algn="l" fontAlgn="t"/>
                      <a:r>
                        <a:rPr lang="en-US" sz="1600">
                          <a:solidFill>
                            <a:srgbClr val="202124"/>
                          </a:solidFill>
                          <a:effectLst/>
                        </a:rPr>
                        <a:t>The Project Base Path is part of the URL used to make requests to the API proxy.</a:t>
                      </a:r>
                    </a:p>
                    <a:p>
                      <a:pPr algn="l" fontAlgn="t"/>
                      <a:r>
                        <a:rPr lang="en-US" sz="1600" b="0">
                          <a:solidFill>
                            <a:srgbClr val="202124"/>
                          </a:solidFill>
                          <a:effectLst/>
                        </a:rPr>
                        <a:t>Note</a:t>
                      </a:r>
                      <a:r>
                        <a:rPr lang="en-US" sz="1600">
                          <a:solidFill>
                            <a:srgbClr val="202124"/>
                          </a:solidFill>
                          <a:effectLst/>
                        </a:rPr>
                        <a:t>: For Apigee's recommendations on API versioning, see </a:t>
                      </a:r>
                      <a:r>
                        <a:rPr lang="en-US" sz="1600" u="none" strike="noStrike">
                          <a:solidFill>
                            <a:srgbClr val="039BE5"/>
                          </a:solidFill>
                          <a:effectLst/>
                          <a:hlinkClick r:id="rId2"/>
                        </a:rPr>
                        <a:t>Versioning</a:t>
                      </a:r>
                      <a:r>
                        <a:rPr lang="en-US" sz="1600">
                          <a:solidFill>
                            <a:srgbClr val="202124"/>
                          </a:solidFill>
                          <a:effectLst/>
                        </a:rPr>
                        <a:t> in the </a:t>
                      </a:r>
                      <a:r>
                        <a:rPr lang="en-US" sz="1600" i="1">
                          <a:solidFill>
                            <a:srgbClr val="202124"/>
                          </a:solidFill>
                          <a:effectLst/>
                        </a:rPr>
                        <a:t>Web API Design: The Missing Link</a:t>
                      </a:r>
                      <a:r>
                        <a:rPr lang="en-US" sz="1600">
                          <a:solidFill>
                            <a:srgbClr val="202124"/>
                          </a:solidFill>
                          <a:effectLst/>
                        </a:rPr>
                        <a:t> e-book.</a:t>
                      </a: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1299393">
                <a:tc>
                  <a:txBody>
                    <a:bodyPr/>
                    <a:lstStyle/>
                    <a:p>
                      <a:pPr algn="l" fontAlgn="t"/>
                      <a:r>
                        <a:rPr lang="en-IN" sz="1600" b="0">
                          <a:solidFill>
                            <a:srgbClr val="202124"/>
                          </a:solidFill>
                          <a:effectLst/>
                        </a:rPr>
                        <a:t>Existing API</a:t>
                      </a:r>
                      <a:endParaRPr lang="en-IN" sz="1600">
                        <a:solidFill>
                          <a:srgbClr val="202124"/>
                        </a:solidFill>
                        <a:effectLst/>
                      </a:endParaRP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sz="1600">
                          <a:solidFill>
                            <a:srgbClr val="202124"/>
                          </a:solidFill>
                          <a:effectLst/>
                        </a:rPr>
                        <a:t>Enter: http://mocktarget.apigee.net</a:t>
                      </a:r>
                    </a:p>
                    <a:p>
                      <a:pPr algn="l" fontAlgn="t"/>
                      <a:r>
                        <a:rPr lang="en-US" sz="1600">
                          <a:solidFill>
                            <a:srgbClr val="202124"/>
                          </a:solidFill>
                          <a:effectLst/>
                        </a:rPr>
                        <a:t>This defines the target URL that Apigee Edge invokes on a request to the API proxy.</a:t>
                      </a: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579729">
                <a:tc>
                  <a:txBody>
                    <a:bodyPr/>
                    <a:lstStyle/>
                    <a:p>
                      <a:pPr algn="l" fontAlgn="t"/>
                      <a:r>
                        <a:rPr lang="en-IN" sz="1600" b="0">
                          <a:solidFill>
                            <a:srgbClr val="202124"/>
                          </a:solidFill>
                          <a:effectLst/>
                        </a:rPr>
                        <a:t>Description</a:t>
                      </a:r>
                      <a:endParaRPr lang="en-IN" sz="1600">
                        <a:solidFill>
                          <a:srgbClr val="202124"/>
                        </a:solidFill>
                        <a:effectLst/>
                      </a:endParaRPr>
                    </a:p>
                  </a:txBody>
                  <a:tcPr marL="53308" marR="53308" marT="46645" marB="53308">
                    <a:lnL>
                      <a:noFill/>
                    </a:lnL>
                    <a:lnR>
                      <a:noFill/>
                    </a:lnR>
                    <a:lnT w="762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US" sz="1600" dirty="0">
                          <a:solidFill>
                            <a:srgbClr val="202124"/>
                          </a:solidFill>
                          <a:effectLst/>
                        </a:rPr>
                        <a:t>Enter: hello world protected by API key</a:t>
                      </a:r>
                    </a:p>
                  </a:txBody>
                  <a:tcPr marL="53308" marR="53308" marT="46645" marB="53308">
                    <a:lnL>
                      <a:noFill/>
                    </a:lnL>
                    <a:lnR>
                      <a:noFill/>
                    </a:lnR>
                    <a:lnT w="7620" cap="flat" cmpd="sng" algn="ctr">
                      <a:solidFill>
                        <a:srgbClr val="CFD8DC"/>
                      </a:solidFill>
                      <a:prstDash val="solid"/>
                      <a:round/>
                      <a:headEnd type="none" w="med" len="med"/>
                      <a:tailEnd type="none" w="med" len="med"/>
                    </a:lnT>
                    <a:lnB>
                      <a:noFill/>
                    </a:lnB>
                    <a:solidFill>
                      <a:srgbClr val="78909C"/>
                    </a:solidFill>
                  </a:tcPr>
                </a:tc>
              </a:tr>
            </a:tbl>
          </a:graphicData>
        </a:graphic>
      </p:graphicFrame>
    </p:spTree>
    <p:extLst>
      <p:ext uri="{BB962C8B-B14F-4D97-AF65-F5344CB8AC3E}">
        <p14:creationId xmlns:p14="http://schemas.microsoft.com/office/powerpoint/2010/main" val="116332787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lstStyle/>
          <a:p>
            <a:r>
              <a:rPr lang="en-US" dirty="0"/>
              <a:t>Click Next.</a:t>
            </a:r>
          </a:p>
          <a:p>
            <a:r>
              <a:rPr lang="en-US" dirty="0"/>
              <a:t>On the Security page</a:t>
            </a:r>
            <a:r>
              <a:rPr lang="en-US" dirty="0" smtClean="0"/>
              <a:t>:</a:t>
            </a:r>
            <a:endParaRPr lang="en-US"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1384387399"/>
              </p:ext>
            </p:extLst>
          </p:nvPr>
        </p:nvGraphicFramePr>
        <p:xfrm>
          <a:off x="609600" y="2819400"/>
          <a:ext cx="8305800" cy="2156460"/>
        </p:xfrm>
        <a:graphic>
          <a:graphicData uri="http://schemas.openxmlformats.org/drawingml/2006/table">
            <a:tbl>
              <a:tblPr/>
              <a:tblGrid>
                <a:gridCol w="4152900"/>
                <a:gridCol w="4152900"/>
              </a:tblGrid>
              <a:tr h="365760">
                <a:tc>
                  <a:txBody>
                    <a:bodyPr/>
                    <a:lstStyle/>
                    <a:p>
                      <a:pPr algn="l" fontAlgn="ctr"/>
                      <a:r>
                        <a:rPr lang="en-IN" b="0">
                          <a:solidFill>
                            <a:srgbClr val="FFFFFF"/>
                          </a:solidFill>
                          <a:effectLst/>
                          <a:latin typeface="Roboto"/>
                        </a:rPr>
                        <a:t>In this field</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ctr"/>
                      <a:r>
                        <a:rPr lang="en-IN" b="0">
                          <a:solidFill>
                            <a:srgbClr val="FFFFFF"/>
                          </a:solidFill>
                          <a:effectLst/>
                          <a:latin typeface="Roboto"/>
                        </a:rPr>
                        <a:t>do this</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Authorization</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buFont typeface="Arial" panose="020B0604020202020204" pitchFamily="34" charset="0"/>
                        <a:buChar char="•"/>
                      </a:pPr>
                      <a:r>
                        <a:rPr lang="en-US" dirty="0">
                          <a:solidFill>
                            <a:srgbClr val="202124"/>
                          </a:solidFill>
                          <a:effectLst/>
                        </a:rPr>
                        <a:t>Select the following </a:t>
                      </a:r>
                      <a:r>
                        <a:rPr lang="en-US" dirty="0" err="1">
                          <a:solidFill>
                            <a:srgbClr val="202124"/>
                          </a:solidFill>
                          <a:effectLst/>
                        </a:rPr>
                        <a:t>options:</a:t>
                      </a:r>
                      <a:r>
                        <a:rPr lang="en-US" b="0" dirty="0" err="1">
                          <a:solidFill>
                            <a:srgbClr val="202124"/>
                          </a:solidFill>
                          <a:effectLst/>
                        </a:rPr>
                        <a:t>API</a:t>
                      </a:r>
                      <a:r>
                        <a:rPr lang="en-US" b="0" dirty="0">
                          <a:solidFill>
                            <a:srgbClr val="202124"/>
                          </a:solidFill>
                          <a:effectLst/>
                        </a:rPr>
                        <a:t> Key</a:t>
                      </a:r>
                      <a:endParaRPr lang="en-US" dirty="0">
                        <a:solidFill>
                          <a:srgbClr val="202124"/>
                        </a:solidFill>
                        <a:effectLst/>
                      </a:endParaRPr>
                    </a:p>
                    <a:p>
                      <a:pPr algn="l" fontAlgn="t">
                        <a:buFont typeface="Arial" panose="020B0604020202020204" pitchFamily="34" charset="0"/>
                        <a:buChar char="•"/>
                      </a:pPr>
                      <a:r>
                        <a:rPr lang="en-US" b="0" dirty="0">
                          <a:solidFill>
                            <a:srgbClr val="202124"/>
                          </a:solidFill>
                          <a:effectLst/>
                        </a:rPr>
                        <a:t>Publish API Product</a:t>
                      </a:r>
                      <a:endParaRPr lang="en-US" dirty="0">
                        <a:solidFill>
                          <a:srgbClr val="202124"/>
                        </a:solidFill>
                        <a:effectLst/>
                      </a:endParaRPr>
                    </a:p>
                    <a:p>
                      <a:pPr algn="l" fontAlgn="t"/>
                      <a:r>
                        <a:rPr lang="en-US" dirty="0">
                          <a:solidFill>
                            <a:srgbClr val="202124"/>
                          </a:solidFill>
                          <a:effectLst/>
                        </a:rPr>
                        <a:t>These options are very handy. They'll automatically add two policies to your API proxy and create an API product needed for generating the API key.</a:t>
                      </a: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r>
            </a:tbl>
          </a:graphicData>
        </a:graphic>
      </p:graphicFrame>
    </p:spTree>
    <p:extLst>
      <p:ext uri="{BB962C8B-B14F-4D97-AF65-F5344CB8AC3E}">
        <p14:creationId xmlns:p14="http://schemas.microsoft.com/office/powerpoint/2010/main" val="320158716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648075"/>
          </a:xfrm>
        </p:spPr>
        <p:txBody>
          <a:bodyPr>
            <a:normAutofit fontScale="92500" lnSpcReduction="10000"/>
          </a:bodyPr>
          <a:lstStyle/>
          <a:p>
            <a:r>
              <a:rPr lang="en-US" dirty="0"/>
              <a:t>On the Virtual Hosts page, click </a:t>
            </a:r>
            <a:r>
              <a:rPr lang="en-US" b="1" dirty="0"/>
              <a:t>Next</a:t>
            </a:r>
            <a:r>
              <a:rPr lang="en-US" dirty="0"/>
              <a:t>.</a:t>
            </a:r>
          </a:p>
          <a:p>
            <a:r>
              <a:rPr lang="en-US" dirty="0"/>
              <a:t>On the Build page, make sure the </a:t>
            </a:r>
            <a:r>
              <a:rPr lang="en-US" b="1" dirty="0"/>
              <a:t>test</a:t>
            </a:r>
            <a:r>
              <a:rPr lang="en-US" dirty="0"/>
              <a:t> deployment environment is selected, and click </a:t>
            </a:r>
            <a:r>
              <a:rPr lang="en-US" b="1" dirty="0"/>
              <a:t>Build and Deploy</a:t>
            </a:r>
            <a:r>
              <a:rPr lang="en-US" dirty="0"/>
              <a:t>.</a:t>
            </a:r>
          </a:p>
          <a:p>
            <a:r>
              <a:rPr lang="en-US" dirty="0"/>
              <a:t>On the Summary page, you see an acknowledgment that your new API proxy and an API product were created successfully, and that the API proxy was deployed to your test environment.</a:t>
            </a:r>
          </a:p>
          <a:p>
            <a:r>
              <a:rPr lang="en-US" dirty="0"/>
              <a:t>Click </a:t>
            </a:r>
            <a:r>
              <a:rPr lang="en-US" b="1" dirty="0"/>
              <a:t>View the </a:t>
            </a:r>
            <a:r>
              <a:rPr lang="en-US" b="1" dirty="0" err="1"/>
              <a:t>helloworld_apikey</a:t>
            </a:r>
            <a:r>
              <a:rPr lang="en-US" b="1" dirty="0"/>
              <a:t> proxy in the editor</a:t>
            </a:r>
            <a:r>
              <a:rPr lang="en-US" dirty="0"/>
              <a:t> to display the Overview page for the API proxy.</a:t>
            </a:r>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spTree>
    <p:extLst>
      <p:ext uri="{BB962C8B-B14F-4D97-AF65-F5344CB8AC3E}">
        <p14:creationId xmlns:p14="http://schemas.microsoft.com/office/powerpoint/2010/main" val="19181355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Signs of Attack</a:t>
            </a:r>
            <a:endParaRPr lang="en-IN" dirty="0"/>
          </a:p>
        </p:txBody>
      </p:sp>
      <p:pic>
        <p:nvPicPr>
          <p:cNvPr id="4" name="Picture 3"/>
          <p:cNvPicPr>
            <a:picLocks noChangeAspect="1"/>
          </p:cNvPicPr>
          <p:nvPr/>
        </p:nvPicPr>
        <p:blipFill>
          <a:blip r:embed="rId2"/>
          <a:stretch>
            <a:fillRect/>
          </a:stretch>
        </p:blipFill>
        <p:spPr>
          <a:xfrm>
            <a:off x="0" y="1447800"/>
            <a:ext cx="9107401" cy="4959934"/>
          </a:xfrm>
          <a:prstGeom prst="rect">
            <a:avLst/>
          </a:prstGeom>
        </p:spPr>
      </p:pic>
    </p:spTree>
    <p:extLst>
      <p:ext uri="{BB962C8B-B14F-4D97-AF65-F5344CB8AC3E}">
        <p14:creationId xmlns:p14="http://schemas.microsoft.com/office/powerpoint/2010/main" val="24991870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23875"/>
          </a:xfrm>
        </p:spPr>
        <p:txBody>
          <a:bodyPr>
            <a:normAutofit/>
          </a:bodyPr>
          <a:lstStyle/>
          <a:p>
            <a:r>
              <a:rPr lang="en-IN" dirty="0"/>
              <a:t>View the policies</a:t>
            </a:r>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pic>
        <p:nvPicPr>
          <p:cNvPr id="5122" name="Picture 2" descr="https://docs.apigee.com/api-platform/images/tutorial_apikey_policy-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850" y="2209800"/>
            <a:ext cx="8285296"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66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An API is an interface that makes it easy for one application to 'consume' capabilities or data from another application. </a:t>
            </a:r>
            <a:endParaRPr lang="en-US" dirty="0" smtClean="0"/>
          </a:p>
          <a:p>
            <a:r>
              <a:rPr lang="en-US" dirty="0" smtClean="0"/>
              <a:t>By </a:t>
            </a:r>
            <a:r>
              <a:rPr lang="en-US" dirty="0"/>
              <a:t>defining stable, simplified entry points to application logic and data, APIs enable developers to easily access and reuse application logic built by other developers. </a:t>
            </a:r>
            <a:endParaRPr lang="en-US" dirty="0" smtClean="0"/>
          </a:p>
          <a:p>
            <a:r>
              <a:rPr lang="en-US" dirty="0" smtClean="0"/>
              <a:t>In </a:t>
            </a:r>
            <a:r>
              <a:rPr lang="en-US" dirty="0"/>
              <a:t>the case of 'Web APIs', that logic and data is exposed over the network.</a:t>
            </a:r>
            <a:endParaRPr lang="en-IN" dirty="0"/>
          </a:p>
        </p:txBody>
      </p:sp>
      <p:sp>
        <p:nvSpPr>
          <p:cNvPr id="3" name="Title 2"/>
          <p:cNvSpPr>
            <a:spLocks noGrp="1"/>
          </p:cNvSpPr>
          <p:nvPr>
            <p:ph type="title"/>
          </p:nvPr>
        </p:nvSpPr>
        <p:spPr/>
        <p:txBody>
          <a:bodyPr/>
          <a:lstStyle/>
          <a:p>
            <a:r>
              <a:rPr lang="en-IN" b="0" dirty="0"/>
              <a:t>What is an API?</a:t>
            </a:r>
            <a:br>
              <a:rPr lang="en-IN" b="0" dirty="0"/>
            </a:br>
            <a:endParaRPr lang="en-IN" dirty="0"/>
          </a:p>
        </p:txBody>
      </p:sp>
    </p:spTree>
    <p:extLst>
      <p:ext uri="{BB962C8B-B14F-4D97-AF65-F5344CB8AC3E}">
        <p14:creationId xmlns:p14="http://schemas.microsoft.com/office/powerpoint/2010/main" val="1929529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Since applications that consume APIs are sensitive to changes, APIs also imply a 'contract'. The contract provides some level of assurance that, over time, the API will change in a predictable manner.</a:t>
            </a:r>
          </a:p>
          <a:p>
            <a:r>
              <a:rPr lang="en-US" dirty="0"/>
              <a:t>Apigee Edge enables you to build APIs and if you have APIs already, expose them directly, while adding a management and visibility layer. If you have HTTP enabled services, such as SOA-based Web services, they can also be exposed as APIs via Apigee Edge.</a:t>
            </a:r>
          </a:p>
          <a:p>
            <a:r>
              <a:rPr lang="en-US" dirty="0"/>
              <a:t>Edge also enables you to build APIs by implementing applications hosted on the API Services platform--with no backend service involved. You can build these applications in JavaScript, Java, and on Node.js.</a:t>
            </a:r>
          </a:p>
        </p:txBody>
      </p:sp>
      <p:sp>
        <p:nvSpPr>
          <p:cNvPr id="3" name="Title 2"/>
          <p:cNvSpPr>
            <a:spLocks noGrp="1"/>
          </p:cNvSpPr>
          <p:nvPr>
            <p:ph type="title"/>
          </p:nvPr>
        </p:nvSpPr>
        <p:spPr/>
        <p:txBody>
          <a:bodyPr/>
          <a:lstStyle/>
          <a:p>
            <a:r>
              <a:rPr lang="en-IN" b="0" dirty="0"/>
              <a:t>What is an API?</a:t>
            </a:r>
            <a:br>
              <a:rPr lang="en-IN" b="0" dirty="0"/>
            </a:br>
            <a:endParaRPr lang="en-IN" dirty="0"/>
          </a:p>
        </p:txBody>
      </p:sp>
    </p:spTree>
    <p:extLst>
      <p:ext uri="{BB962C8B-B14F-4D97-AF65-F5344CB8AC3E}">
        <p14:creationId xmlns:p14="http://schemas.microsoft.com/office/powerpoint/2010/main" val="2880116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 Management</a:t>
            </a:r>
            <a:endParaRPr lang="en-IN" dirty="0"/>
          </a:p>
        </p:txBody>
      </p:sp>
      <p:sp>
        <p:nvSpPr>
          <p:cNvPr id="3" name="Content Placeholder 2"/>
          <p:cNvSpPr>
            <a:spLocks noGrp="1"/>
          </p:cNvSpPr>
          <p:nvPr>
            <p:ph idx="4294967295"/>
          </p:nvPr>
        </p:nvSpPr>
        <p:spPr>
          <a:xfrm>
            <a:off x="304800" y="1828800"/>
            <a:ext cx="8305800" cy="4554258"/>
          </a:xfrm>
          <a:prstGeom prst="rect">
            <a:avLst/>
          </a:prstGeom>
        </p:spPr>
        <p:txBody>
          <a:bodyPr/>
          <a:lstStyle/>
          <a:p>
            <a:pPr marL="0" indent="0">
              <a:buNone/>
            </a:pPr>
            <a:r>
              <a:rPr lang="en-IN" b="1" dirty="0"/>
              <a:t>API management</a:t>
            </a:r>
            <a:r>
              <a:rPr lang="en-IN" dirty="0"/>
              <a:t> is the process of </a:t>
            </a:r>
          </a:p>
          <a:p>
            <a:r>
              <a:rPr lang="en-IN" dirty="0" smtClean="0"/>
              <a:t>creating </a:t>
            </a:r>
            <a:r>
              <a:rPr lang="en-IN" dirty="0"/>
              <a:t>and </a:t>
            </a:r>
            <a:r>
              <a:rPr lang="en-IN" dirty="0" smtClean="0"/>
              <a:t>publishing APIs</a:t>
            </a:r>
          </a:p>
          <a:p>
            <a:r>
              <a:rPr lang="en-IN" dirty="0" smtClean="0"/>
              <a:t>enforcing </a:t>
            </a:r>
            <a:r>
              <a:rPr lang="en-IN" dirty="0"/>
              <a:t>their usage </a:t>
            </a:r>
            <a:r>
              <a:rPr lang="en-IN" dirty="0" smtClean="0"/>
              <a:t>policies</a:t>
            </a:r>
          </a:p>
          <a:p>
            <a:r>
              <a:rPr lang="en-IN" dirty="0" smtClean="0"/>
              <a:t> </a:t>
            </a:r>
            <a:r>
              <a:rPr lang="en-IN" dirty="0"/>
              <a:t>controlling </a:t>
            </a:r>
            <a:r>
              <a:rPr lang="en-IN" dirty="0" smtClean="0"/>
              <a:t>access</a:t>
            </a:r>
          </a:p>
          <a:p>
            <a:r>
              <a:rPr lang="en-IN" dirty="0" smtClean="0"/>
              <a:t> </a:t>
            </a:r>
            <a:r>
              <a:rPr lang="en-IN" dirty="0"/>
              <a:t>nurturing the subscriber </a:t>
            </a:r>
            <a:r>
              <a:rPr lang="en-IN" dirty="0" smtClean="0"/>
              <a:t>community</a:t>
            </a:r>
          </a:p>
          <a:p>
            <a:r>
              <a:rPr lang="en-IN" dirty="0" smtClean="0"/>
              <a:t> collecting </a:t>
            </a:r>
            <a:r>
              <a:rPr lang="en-IN" dirty="0"/>
              <a:t>and </a:t>
            </a:r>
            <a:r>
              <a:rPr lang="en-IN" dirty="0" err="1"/>
              <a:t>analyzing</a:t>
            </a:r>
            <a:r>
              <a:rPr lang="en-IN" dirty="0"/>
              <a:t> usage statistics.</a:t>
            </a:r>
          </a:p>
        </p:txBody>
      </p:sp>
    </p:spTree>
    <p:extLst>
      <p:ext uri="{BB962C8B-B14F-4D97-AF65-F5344CB8AC3E}">
        <p14:creationId xmlns:p14="http://schemas.microsoft.com/office/powerpoint/2010/main" val="4067218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en-US" dirty="0"/>
              <a:t>Apps, APIs and API </a:t>
            </a:r>
            <a:r>
              <a:rPr lang="en-US" altLang="en-US" dirty="0" err="1"/>
              <a:t>Mgmt</a:t>
            </a:r>
            <a:r>
              <a:rPr lang="en-US" altLang="en-US" dirty="0"/>
              <a:t>…</a:t>
            </a:r>
            <a:endParaRPr lang="en-IN" dirty="0"/>
          </a:p>
        </p:txBody>
      </p:sp>
      <p:grpSp>
        <p:nvGrpSpPr>
          <p:cNvPr id="4" name="Group 43"/>
          <p:cNvGrpSpPr>
            <a:grpSpLocks/>
          </p:cNvGrpSpPr>
          <p:nvPr/>
        </p:nvGrpSpPr>
        <p:grpSpPr bwMode="auto">
          <a:xfrm>
            <a:off x="2917690" y="3023765"/>
            <a:ext cx="831923" cy="631367"/>
            <a:chOff x="3190875" y="2780144"/>
            <a:chExt cx="828675" cy="808220"/>
          </a:xfrm>
        </p:grpSpPr>
        <p:pic>
          <p:nvPicPr>
            <p:cNvPr id="5" name="Picture 3" descr="C:\Documents and Settings\Administrator\Local Settings\Temporary Internet Files\Content.IE5\V9OG3KVB\MC90043394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66" y="2780144"/>
              <a:ext cx="527093" cy="55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34"/>
            <p:cNvSpPr txBox="1">
              <a:spLocks noChangeArrowheads="1"/>
            </p:cNvSpPr>
            <p:nvPr/>
          </p:nvSpPr>
          <p:spPr bwMode="auto">
            <a:xfrm flipH="1">
              <a:off x="3190875" y="3337032"/>
              <a:ext cx="828675" cy="25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751" b="0">
                  <a:solidFill>
                    <a:srgbClr val="000000"/>
                  </a:solidFill>
                  <a:latin typeface="Arial" panose="020B0604020202020204" pitchFamily="34" charset="0"/>
                  <a:cs typeface="Arial" panose="020B0604020202020204" pitchFamily="34" charset="0"/>
                </a:rPr>
                <a:t>App Developer</a:t>
              </a:r>
            </a:p>
          </p:txBody>
        </p:sp>
      </p:grpSp>
      <p:sp>
        <p:nvSpPr>
          <p:cNvPr id="7" name="Oval 6"/>
          <p:cNvSpPr>
            <a:spLocks noChangeAspect="1"/>
          </p:cNvSpPr>
          <p:nvPr/>
        </p:nvSpPr>
        <p:spPr bwMode="auto">
          <a:xfrm>
            <a:off x="1330123" y="3715048"/>
            <a:ext cx="1520822" cy="1520822"/>
          </a:xfrm>
          <a:prstGeom prst="ellipse">
            <a:avLst/>
          </a:prstGeom>
          <a:noFill/>
          <a:ln w="25400">
            <a:solidFill>
              <a:schemeClr val="bg2">
                <a:lumMod val="75000"/>
              </a:schemeClr>
            </a:solidFill>
            <a:round/>
            <a:headEnd/>
            <a:tailEnd/>
          </a:ln>
          <a:effectLst>
            <a:outerShdw blurRad="63500" dist="38100" dir="2700000" algn="tl" rotWithShape="0">
              <a:srgbClr val="000000">
                <a:alpha val="39998"/>
              </a:srgbClr>
            </a:outerShdw>
          </a:effectLst>
        </p:spPr>
        <p:txBody>
          <a:bodyPr lIns="68649" tIns="34324" rIns="68649" bIns="34324" anchor="ctr" anchorCtr="1"/>
          <a:lstStyle/>
          <a:p>
            <a:pPr>
              <a:lnSpc>
                <a:spcPct val="90000"/>
              </a:lnSpc>
              <a:buFont typeface="Times New Roman" pitchFamily="16" charset="0"/>
              <a:buNone/>
              <a:defRPr/>
            </a:pPr>
            <a:endParaRPr lang="en-US" sz="901" dirty="0">
              <a:solidFill>
                <a:srgbClr val="000000">
                  <a:lumMod val="25000"/>
                </a:srgbClr>
              </a:solidFill>
              <a:latin typeface="Arial"/>
              <a:ea typeface="ＭＳ Ｐゴシック" charset="0"/>
              <a:cs typeface="ＭＳ Ｐゴシック" charset="0"/>
            </a:endParaRPr>
          </a:p>
        </p:txBody>
      </p:sp>
      <p:sp>
        <p:nvSpPr>
          <p:cNvPr id="8" name="TextBox 7"/>
          <p:cNvSpPr txBox="1">
            <a:spLocks noChangeArrowheads="1"/>
          </p:cNvSpPr>
          <p:nvPr/>
        </p:nvSpPr>
        <p:spPr bwMode="auto">
          <a:xfrm>
            <a:off x="1665038" y="4952207"/>
            <a:ext cx="829539" cy="19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49" tIns="34324" rIns="68649" bIns="34324">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901">
                <a:solidFill>
                  <a:srgbClr val="000000"/>
                </a:solidFill>
                <a:latin typeface="Arial" panose="020B0604020202020204" pitchFamily="34" charset="0"/>
                <a:cs typeface="Arial" panose="020B0604020202020204" pitchFamily="34" charset="0"/>
              </a:rPr>
              <a:t>Enterprise</a:t>
            </a:r>
          </a:p>
        </p:txBody>
      </p:sp>
      <p:grpSp>
        <p:nvGrpSpPr>
          <p:cNvPr id="9" name="Group 49"/>
          <p:cNvGrpSpPr>
            <a:grpSpLocks/>
          </p:cNvGrpSpPr>
          <p:nvPr/>
        </p:nvGrpSpPr>
        <p:grpSpPr bwMode="auto">
          <a:xfrm>
            <a:off x="1461229" y="4266883"/>
            <a:ext cx="800934" cy="645980"/>
            <a:chOff x="719139" y="3981449"/>
            <a:chExt cx="1066800" cy="859834"/>
          </a:xfrm>
        </p:grpSpPr>
        <p:pic>
          <p:nvPicPr>
            <p:cNvPr id="10" name="Picture 6" descr="C:\Documents and Settings\Administrator\Local Settings\Temporary Internet Files\Content.IE5\516US1EJ\MC90043488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757" y="3981449"/>
              <a:ext cx="435564" cy="4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6"/>
            <p:cNvSpPr txBox="1">
              <a:spLocks noChangeArrowheads="1"/>
            </p:cNvSpPr>
            <p:nvPr/>
          </p:nvSpPr>
          <p:spPr bwMode="auto">
            <a:xfrm>
              <a:off x="719139" y="4441516"/>
              <a:ext cx="1066800" cy="39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751" b="0">
                  <a:solidFill>
                    <a:srgbClr val="000000"/>
                  </a:solidFill>
                  <a:latin typeface="Arial" panose="020B0604020202020204" pitchFamily="34" charset="0"/>
                  <a:cs typeface="Arial" panose="020B0604020202020204" pitchFamily="34" charset="0"/>
                </a:rPr>
                <a:t>Business Owner</a:t>
              </a:r>
            </a:p>
          </p:txBody>
        </p:sp>
      </p:grpSp>
      <p:grpSp>
        <p:nvGrpSpPr>
          <p:cNvPr id="12" name="Group 50"/>
          <p:cNvGrpSpPr>
            <a:grpSpLocks/>
          </p:cNvGrpSpPr>
          <p:nvPr/>
        </p:nvGrpSpPr>
        <p:grpSpPr bwMode="auto">
          <a:xfrm>
            <a:off x="2221641" y="4319326"/>
            <a:ext cx="326571" cy="645981"/>
            <a:chOff x="1034965" y="4810124"/>
            <a:chExt cx="435148" cy="861214"/>
          </a:xfrm>
        </p:grpSpPr>
        <p:pic>
          <p:nvPicPr>
            <p:cNvPr id="13" name="Picture 8" descr="C:\Documents and Settings\Administrator\Local Settings\Temporary Internet Files\Content.IE5\YBSG47AR\MC90043262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34965" y="4810124"/>
              <a:ext cx="435148" cy="45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9"/>
            <p:cNvSpPr txBox="1">
              <a:spLocks noChangeArrowheads="1"/>
            </p:cNvSpPr>
            <p:nvPr/>
          </p:nvSpPr>
          <p:spPr bwMode="auto">
            <a:xfrm>
              <a:off x="1096902" y="5270930"/>
              <a:ext cx="311274" cy="40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751" b="0">
                  <a:solidFill>
                    <a:srgbClr val="000000"/>
                  </a:solidFill>
                  <a:latin typeface="Arial" panose="020B0604020202020204" pitchFamily="34" charset="0"/>
                  <a:cs typeface="Arial" panose="020B0604020202020204" pitchFamily="34" charset="0"/>
                </a:rPr>
                <a:t>IT</a:t>
              </a:r>
            </a:p>
          </p:txBody>
        </p:sp>
      </p:grpSp>
      <p:grpSp>
        <p:nvGrpSpPr>
          <p:cNvPr id="15" name="Group 14"/>
          <p:cNvGrpSpPr>
            <a:grpSpLocks/>
          </p:cNvGrpSpPr>
          <p:nvPr/>
        </p:nvGrpSpPr>
        <p:grpSpPr bwMode="auto">
          <a:xfrm>
            <a:off x="2219256" y="3544614"/>
            <a:ext cx="829539" cy="546974"/>
            <a:chOff x="1533525" y="3416300"/>
            <a:chExt cx="1104900" cy="727965"/>
          </a:xfrm>
        </p:grpSpPr>
        <p:sp>
          <p:nvSpPr>
            <p:cNvPr id="16" name="Right Arrow 15"/>
            <p:cNvSpPr>
              <a:spLocks noChangeArrowheads="1"/>
            </p:cNvSpPr>
            <p:nvPr/>
          </p:nvSpPr>
          <p:spPr bwMode="auto">
            <a:xfrm rot="-2700000">
              <a:off x="2257425" y="3416300"/>
              <a:ext cx="381000" cy="380700"/>
            </a:xfrm>
            <a:prstGeom prst="rightArrow">
              <a:avLst>
                <a:gd name="adj1" fmla="val 50000"/>
                <a:gd name="adj2" fmla="val 50000"/>
              </a:avLst>
            </a:prstGeom>
            <a:solidFill>
              <a:srgbClr val="474A90"/>
            </a:solidFill>
            <a:ln w="25400">
              <a:solidFill>
                <a:schemeClr val="accent1"/>
              </a:solidFill>
              <a:miter lim="800000"/>
              <a:headEnd/>
              <a:tailEnd/>
            </a:ln>
            <a:effectLst>
              <a:outerShdw blurRad="63500" dist="38100" dir="2700000" algn="tl" rotWithShape="0">
                <a:srgbClr val="000000">
                  <a:alpha val="39998"/>
                </a:srgbClr>
              </a:outerShdw>
            </a:effectLst>
          </p:spPr>
          <p:txBody>
            <a:bodyPr lIns="68649" tIns="34324" rIns="68649" bIns="34324"/>
            <a:lstStyle/>
            <a:p>
              <a:pPr>
                <a:lnSpc>
                  <a:spcPct val="90000"/>
                </a:lnSpc>
                <a:buFont typeface="Times New Roman" pitchFamily="16" charset="0"/>
                <a:buNone/>
                <a:defRPr/>
              </a:pPr>
              <a:endParaRPr lang="en-US" sz="901" dirty="0">
                <a:solidFill>
                  <a:srgbClr val="000000">
                    <a:lumMod val="25000"/>
                  </a:srgbClr>
                </a:solidFill>
                <a:latin typeface="Arial"/>
                <a:ea typeface="ＭＳ Ｐゴシック" charset="0"/>
                <a:cs typeface="ＭＳ Ｐゴシック" charset="0"/>
              </a:endParaRPr>
            </a:p>
          </p:txBody>
        </p:sp>
        <p:sp>
          <p:nvSpPr>
            <p:cNvPr id="17" name="TextBox 16"/>
            <p:cNvSpPr txBox="1"/>
            <p:nvPr/>
          </p:nvSpPr>
          <p:spPr>
            <a:xfrm>
              <a:off x="1533525" y="3705225"/>
              <a:ext cx="874058" cy="439040"/>
            </a:xfrm>
            <a:prstGeom prst="roundRect">
              <a:avLst/>
            </a:prstGeom>
            <a:ln>
              <a:solidFill>
                <a:schemeClr val="bg2">
                  <a:lumMod val="5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68649" tIns="34324" rIns="68649" bIns="34324">
              <a:spAutoFit/>
            </a:bodyPr>
            <a:lstStyle/>
            <a:p>
              <a:pPr>
                <a:lnSpc>
                  <a:spcPct val="90000"/>
                </a:lnSpc>
                <a:defRPr/>
              </a:pPr>
              <a:r>
                <a:rPr lang="en-US" sz="1652" i="1" dirty="0">
                  <a:ln w="12700">
                    <a:solidFill>
                      <a:srgbClr val="000000">
                        <a:satMod val="155000"/>
                      </a:srgbClr>
                    </a:solidFill>
                    <a:prstDash val="solid"/>
                  </a:ln>
                  <a:solidFill>
                    <a:srgbClr val="7889FB"/>
                  </a:solidFill>
                  <a:effectLst>
                    <a:outerShdw blurRad="50800" dist="38100" algn="l" rotWithShape="0">
                      <a:prstClr val="black">
                        <a:alpha val="40000"/>
                      </a:prstClr>
                    </a:outerShdw>
                  </a:effectLst>
                  <a:latin typeface="Arial"/>
                </a:rPr>
                <a:t>APIs</a:t>
              </a:r>
            </a:p>
          </p:txBody>
        </p:sp>
      </p:grpSp>
      <p:sp>
        <p:nvSpPr>
          <p:cNvPr id="18" name="Rectangle 17"/>
          <p:cNvSpPr/>
          <p:nvPr/>
        </p:nvSpPr>
        <p:spPr>
          <a:xfrm>
            <a:off x="4346739" y="3085743"/>
            <a:ext cx="3495744" cy="508473"/>
          </a:xfrm>
          <a:prstGeom prst="rect">
            <a:avLst/>
          </a:prstGeom>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1502" dirty="0">
                <a:solidFill>
                  <a:schemeClr val="hlink"/>
                </a:solidFill>
                <a:latin typeface="Calibri" panose="020F0502020204030204" pitchFamily="34" charset="0"/>
                <a:cs typeface="Arial" panose="020B0604020202020204" pitchFamily="34" charset="0"/>
              </a:rPr>
              <a:t>APIs</a:t>
            </a:r>
            <a:r>
              <a:rPr lang="en-US" altLang="en-US" sz="1502" b="0" dirty="0">
                <a:solidFill>
                  <a:schemeClr val="hlink"/>
                </a:solidFill>
                <a:latin typeface="Calibri" panose="020F0502020204030204" pitchFamily="34" charset="0"/>
                <a:cs typeface="Arial" panose="020B0604020202020204" pitchFamily="34" charset="0"/>
              </a:rPr>
              <a:t> = Exposes assets that developers use to create Apps</a:t>
            </a:r>
          </a:p>
        </p:txBody>
      </p:sp>
      <p:sp>
        <p:nvSpPr>
          <p:cNvPr id="19" name="Rectangle 1"/>
          <p:cNvSpPr/>
          <p:nvPr/>
        </p:nvSpPr>
        <p:spPr>
          <a:xfrm>
            <a:off x="4995114" y="2065505"/>
            <a:ext cx="3009463" cy="716543"/>
          </a:xfrm>
          <a:prstGeom prst="rect">
            <a:avLst/>
          </a:prstGeom>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1502">
                <a:solidFill>
                  <a:schemeClr val="hlink"/>
                </a:solidFill>
                <a:latin typeface="Calibri" panose="020F0502020204030204" pitchFamily="34" charset="0"/>
                <a:cs typeface="Arial" panose="020B0604020202020204" pitchFamily="34" charset="0"/>
              </a:rPr>
              <a:t>Apps</a:t>
            </a:r>
            <a:r>
              <a:rPr lang="en-US" altLang="en-US" sz="1502" b="0">
                <a:solidFill>
                  <a:schemeClr val="hlink"/>
                </a:solidFill>
                <a:latin typeface="Calibri" panose="020F0502020204030204" pitchFamily="34" charset="0"/>
                <a:cs typeface="Arial" panose="020B0604020202020204" pitchFamily="34" charset="0"/>
              </a:rPr>
              <a:t> = Customer facing systems of engagement (Ex:  mobile app, web app, etc)</a:t>
            </a:r>
          </a:p>
        </p:txBody>
      </p:sp>
      <p:sp>
        <p:nvSpPr>
          <p:cNvPr id="20" name="Right Arrow 19"/>
          <p:cNvSpPr>
            <a:spLocks noChangeArrowheads="1"/>
          </p:cNvSpPr>
          <p:nvPr/>
        </p:nvSpPr>
        <p:spPr bwMode="auto">
          <a:xfrm rot="-2700000">
            <a:off x="3456413" y="2806846"/>
            <a:ext cx="286048" cy="286048"/>
          </a:xfrm>
          <a:prstGeom prst="rightArrow">
            <a:avLst>
              <a:gd name="adj1" fmla="val 50000"/>
              <a:gd name="adj2" fmla="val 50000"/>
            </a:avLst>
          </a:prstGeom>
          <a:solidFill>
            <a:srgbClr val="474A90"/>
          </a:solidFill>
          <a:ln w="25400">
            <a:solidFill>
              <a:srgbClr val="7889FB"/>
            </a:solidFill>
            <a:miter lim="800000"/>
            <a:headEnd/>
            <a:tailEnd/>
          </a:ln>
          <a:effectLst>
            <a:outerShdw blurRad="63500" dist="38100" dir="2700000" algn="tl" rotWithShape="0">
              <a:srgbClr val="000000">
                <a:alpha val="39998"/>
              </a:srgbClr>
            </a:outerShdw>
          </a:effectLst>
        </p:spPr>
        <p:txBody>
          <a:bodyPr lIns="68649" tIns="34324" rIns="68649" bIns="34324"/>
          <a:lstStyle/>
          <a:p>
            <a:pPr>
              <a:lnSpc>
                <a:spcPct val="90000"/>
              </a:lnSpc>
              <a:buFont typeface="Times New Roman" pitchFamily="16" charset="0"/>
              <a:buNone/>
              <a:defRPr/>
            </a:pPr>
            <a:endParaRPr lang="en-US" sz="901" dirty="0">
              <a:solidFill>
                <a:srgbClr val="000000">
                  <a:lumMod val="25000"/>
                </a:srgbClr>
              </a:solidFill>
              <a:latin typeface="Arial"/>
              <a:ea typeface="ＭＳ Ｐゴシック" charset="0"/>
              <a:cs typeface="ＭＳ Ｐゴシック" charset="0"/>
            </a:endParaRPr>
          </a:p>
        </p:txBody>
      </p:sp>
      <p:sp>
        <p:nvSpPr>
          <p:cNvPr id="21" name="Rectangle 1"/>
          <p:cNvSpPr>
            <a:spLocks noChangeArrowheads="1"/>
          </p:cNvSpPr>
          <p:nvPr/>
        </p:nvSpPr>
        <p:spPr bwMode="auto">
          <a:xfrm>
            <a:off x="3479060" y="4139353"/>
            <a:ext cx="4001096" cy="71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1502">
                <a:solidFill>
                  <a:schemeClr val="hlink"/>
                </a:solidFill>
                <a:latin typeface="Calibri" panose="020F0502020204030204" pitchFamily="34" charset="0"/>
              </a:rPr>
              <a:t>API Management</a:t>
            </a:r>
            <a:r>
              <a:rPr lang="en-US" altLang="en-US" sz="1502" b="0">
                <a:solidFill>
                  <a:schemeClr val="hlink"/>
                </a:solidFill>
                <a:latin typeface="Calibri" panose="020F0502020204030204" pitchFamily="34" charset="0"/>
              </a:rPr>
              <a:t> = Capabilities needed by enterprises to extend APIs to developers, partners and communities.</a:t>
            </a:r>
          </a:p>
        </p:txBody>
      </p:sp>
    </p:spTree>
    <p:extLst>
      <p:ext uri="{BB962C8B-B14F-4D97-AF65-F5344CB8AC3E}">
        <p14:creationId xmlns:p14="http://schemas.microsoft.com/office/powerpoint/2010/main" val="1461666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200" dirty="0"/>
              <a:t>Apps, APIs and API </a:t>
            </a:r>
            <a:r>
              <a:rPr lang="en-US" altLang="en-US" sz="3200" dirty="0" err="1"/>
              <a:t>Mgmt</a:t>
            </a:r>
            <a:r>
              <a:rPr lang="en-US" altLang="en-US" sz="3200" dirty="0"/>
              <a:t>…</a:t>
            </a:r>
            <a:endParaRPr lang="en-IN" dirty="0"/>
          </a:p>
        </p:txBody>
      </p:sp>
      <p:grpSp>
        <p:nvGrpSpPr>
          <p:cNvPr id="22" name="Group 43"/>
          <p:cNvGrpSpPr>
            <a:grpSpLocks/>
          </p:cNvGrpSpPr>
          <p:nvPr/>
        </p:nvGrpSpPr>
        <p:grpSpPr bwMode="auto">
          <a:xfrm>
            <a:off x="2405063" y="3060233"/>
            <a:ext cx="1108075" cy="808038"/>
            <a:chOff x="3190875" y="2780144"/>
            <a:chExt cx="828675" cy="776592"/>
          </a:xfrm>
        </p:grpSpPr>
        <p:pic>
          <p:nvPicPr>
            <p:cNvPr id="23" name="Picture 3" descr="C:\Documents and Settings\Administrator\Local Settings\Temporary Internet Files\Content.IE5\V9OG3KVB\MC90043394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66" y="2780144"/>
              <a:ext cx="527093" cy="55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34"/>
            <p:cNvSpPr txBox="1">
              <a:spLocks noChangeArrowheads="1"/>
            </p:cNvSpPr>
            <p:nvPr/>
          </p:nvSpPr>
          <p:spPr bwMode="auto">
            <a:xfrm flipH="1">
              <a:off x="3190875" y="3337032"/>
              <a:ext cx="828675" cy="21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App Developer</a:t>
              </a:r>
            </a:p>
          </p:txBody>
        </p:sp>
      </p:grpSp>
      <p:sp>
        <p:nvSpPr>
          <p:cNvPr id="25" name="Oval 24"/>
          <p:cNvSpPr>
            <a:spLocks noChangeAspect="1"/>
          </p:cNvSpPr>
          <p:nvPr/>
        </p:nvSpPr>
        <p:spPr bwMode="auto">
          <a:xfrm>
            <a:off x="290512" y="3980983"/>
            <a:ext cx="2025650" cy="2025650"/>
          </a:xfrm>
          <a:prstGeom prst="ellipse">
            <a:avLst/>
          </a:prstGeom>
          <a:noFill/>
          <a:ln w="25400">
            <a:solidFill>
              <a:schemeClr val="bg2">
                <a:lumMod val="75000"/>
              </a:schemeClr>
            </a:solidFill>
            <a:round/>
            <a:headEnd/>
            <a:tailEnd/>
          </a:ln>
          <a:effectLst>
            <a:outerShdw blurRad="63500" dist="38100" dir="2700000" algn="tl" rotWithShape="0">
              <a:srgbClr val="000000">
                <a:alpha val="39998"/>
              </a:srgbClr>
            </a:outerShdw>
          </a:effectLst>
        </p:spPr>
        <p:txBody>
          <a:bodyPr lIns="91437" tIns="45718" rIns="91437" bIns="45718" anchor="ctr" anchorCtr="1"/>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sp>
        <p:nvSpPr>
          <p:cNvPr id="26" name="TextBox 25"/>
          <p:cNvSpPr txBox="1">
            <a:spLocks noChangeArrowheads="1"/>
          </p:cNvSpPr>
          <p:nvPr/>
        </p:nvSpPr>
        <p:spPr bwMode="auto">
          <a:xfrm>
            <a:off x="736600" y="5628809"/>
            <a:ext cx="1104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200">
                <a:solidFill>
                  <a:srgbClr val="000000"/>
                </a:solidFill>
                <a:latin typeface="Arial" panose="020B0604020202020204" pitchFamily="34" charset="0"/>
                <a:cs typeface="Arial" panose="020B0604020202020204" pitchFamily="34" charset="0"/>
              </a:rPr>
              <a:t>Enterprise</a:t>
            </a:r>
          </a:p>
        </p:txBody>
      </p:sp>
      <p:grpSp>
        <p:nvGrpSpPr>
          <p:cNvPr id="27" name="Group 49"/>
          <p:cNvGrpSpPr>
            <a:grpSpLocks/>
          </p:cNvGrpSpPr>
          <p:nvPr/>
        </p:nvGrpSpPr>
        <p:grpSpPr bwMode="auto">
          <a:xfrm>
            <a:off x="465137" y="4715998"/>
            <a:ext cx="1066800" cy="829707"/>
            <a:chOff x="719139" y="3981449"/>
            <a:chExt cx="1066800" cy="829152"/>
          </a:xfrm>
        </p:grpSpPr>
        <p:pic>
          <p:nvPicPr>
            <p:cNvPr id="28" name="Picture 6" descr="C:\Documents and Settings\Administrator\Local Settings\Temporary Internet Files\Content.IE5\516US1EJ\MC90043488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757" y="3981449"/>
              <a:ext cx="435564" cy="4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6"/>
            <p:cNvSpPr txBox="1">
              <a:spLocks noChangeArrowheads="1"/>
            </p:cNvSpPr>
            <p:nvPr/>
          </p:nvSpPr>
          <p:spPr bwMode="auto">
            <a:xfrm>
              <a:off x="719139" y="4441516"/>
              <a:ext cx="1066800" cy="36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Business Owner</a:t>
              </a:r>
            </a:p>
          </p:txBody>
        </p:sp>
      </p:grpSp>
      <p:grpSp>
        <p:nvGrpSpPr>
          <p:cNvPr id="30" name="Group 50"/>
          <p:cNvGrpSpPr>
            <a:grpSpLocks/>
          </p:cNvGrpSpPr>
          <p:nvPr/>
        </p:nvGrpSpPr>
        <p:grpSpPr bwMode="auto">
          <a:xfrm>
            <a:off x="1477963" y="4785846"/>
            <a:ext cx="434975" cy="690562"/>
            <a:chOff x="1034965" y="4810124"/>
            <a:chExt cx="435148" cy="691207"/>
          </a:xfrm>
        </p:grpSpPr>
        <p:pic>
          <p:nvPicPr>
            <p:cNvPr id="31" name="Picture 8" descr="C:\Documents and Settings\Administrator\Local Settings\Temporary Internet Files\Content.IE5\YBSG47AR\MC90043262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34965" y="4810124"/>
              <a:ext cx="435148" cy="45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9"/>
            <p:cNvSpPr txBox="1">
              <a:spLocks noChangeArrowheads="1"/>
            </p:cNvSpPr>
            <p:nvPr/>
          </p:nvSpPr>
          <p:spPr bwMode="auto">
            <a:xfrm>
              <a:off x="1096903" y="5270929"/>
              <a:ext cx="311274" cy="230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cs typeface="Arial" panose="020B0604020202020204" pitchFamily="34" charset="0"/>
                </a:rPr>
                <a:t>IT</a:t>
              </a:r>
            </a:p>
          </p:txBody>
        </p:sp>
      </p:grpSp>
      <p:grpSp>
        <p:nvGrpSpPr>
          <p:cNvPr id="33" name="Group 32"/>
          <p:cNvGrpSpPr>
            <a:grpSpLocks/>
          </p:cNvGrpSpPr>
          <p:nvPr/>
        </p:nvGrpSpPr>
        <p:grpSpPr bwMode="auto">
          <a:xfrm>
            <a:off x="1570037" y="3599984"/>
            <a:ext cx="1104900" cy="735013"/>
            <a:chOff x="1533525" y="3416300"/>
            <a:chExt cx="1104900" cy="734433"/>
          </a:xfrm>
        </p:grpSpPr>
        <p:sp>
          <p:nvSpPr>
            <p:cNvPr id="34" name="Right Arrow 33"/>
            <p:cNvSpPr>
              <a:spLocks noChangeArrowheads="1"/>
            </p:cNvSpPr>
            <p:nvPr/>
          </p:nvSpPr>
          <p:spPr bwMode="auto">
            <a:xfrm rot="-2700000">
              <a:off x="2257425" y="3416300"/>
              <a:ext cx="381000" cy="380699"/>
            </a:xfrm>
            <a:prstGeom prst="rightArrow">
              <a:avLst>
                <a:gd name="adj1" fmla="val 50000"/>
                <a:gd name="adj2" fmla="val 50000"/>
              </a:avLst>
            </a:prstGeom>
            <a:solidFill>
              <a:srgbClr val="474A90"/>
            </a:solidFill>
            <a:ln w="25400">
              <a:solidFill>
                <a:schemeClr val="accent1"/>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sp>
          <p:nvSpPr>
            <p:cNvPr id="35" name="TextBox 34"/>
            <p:cNvSpPr txBox="1"/>
            <p:nvPr/>
          </p:nvSpPr>
          <p:spPr>
            <a:xfrm>
              <a:off x="1533525" y="3705225"/>
              <a:ext cx="874058" cy="445508"/>
            </a:xfrm>
            <a:prstGeom prst="roundRect">
              <a:avLst/>
            </a:prstGeom>
            <a:ln>
              <a:solidFill>
                <a:schemeClr val="bg2">
                  <a:lumMod val="50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lIns="91437" tIns="45718" rIns="91437" bIns="45718">
              <a:spAutoFit/>
            </a:bodyPr>
            <a:lstStyle/>
            <a:p>
              <a:pPr>
                <a:lnSpc>
                  <a:spcPct val="90000"/>
                </a:lnSpc>
                <a:defRPr/>
              </a:pPr>
              <a:r>
                <a:rPr lang="en-US" sz="2200" i="1" dirty="0">
                  <a:ln w="12700">
                    <a:solidFill>
                      <a:srgbClr val="000000">
                        <a:satMod val="155000"/>
                      </a:srgbClr>
                    </a:solidFill>
                    <a:prstDash val="solid"/>
                  </a:ln>
                  <a:solidFill>
                    <a:srgbClr val="7889FB"/>
                  </a:solidFill>
                  <a:effectLst>
                    <a:outerShdw blurRad="50800" dist="38100" algn="l" rotWithShape="0">
                      <a:prstClr val="black">
                        <a:alpha val="40000"/>
                      </a:prstClr>
                    </a:outerShdw>
                  </a:effectLst>
                  <a:latin typeface="Arial"/>
                </a:rPr>
                <a:t>APIs</a:t>
              </a:r>
            </a:p>
          </p:txBody>
        </p:sp>
      </p:grpSp>
      <p:sp>
        <p:nvSpPr>
          <p:cNvPr id="36" name="Rectangle 35"/>
          <p:cNvSpPr/>
          <p:nvPr/>
        </p:nvSpPr>
        <p:spPr>
          <a:xfrm>
            <a:off x="4308476" y="3142783"/>
            <a:ext cx="4656137" cy="641350"/>
          </a:xfrm>
          <a:prstGeom prst="rect">
            <a:avLst/>
          </a:prstGeom>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2000">
                <a:solidFill>
                  <a:schemeClr val="hlink"/>
                </a:solidFill>
                <a:latin typeface="Calibri" panose="020F0502020204030204" pitchFamily="34" charset="0"/>
                <a:cs typeface="Arial" panose="020B0604020202020204" pitchFamily="34" charset="0"/>
              </a:rPr>
              <a:t>APIs</a:t>
            </a:r>
            <a:r>
              <a:rPr lang="en-US" altLang="en-US" sz="2000" b="0">
                <a:solidFill>
                  <a:schemeClr val="hlink"/>
                </a:solidFill>
                <a:latin typeface="Calibri" panose="020F0502020204030204" pitchFamily="34" charset="0"/>
                <a:cs typeface="Arial" panose="020B0604020202020204" pitchFamily="34" charset="0"/>
              </a:rPr>
              <a:t> = Exposes assets that developers use to create Apps</a:t>
            </a:r>
          </a:p>
        </p:txBody>
      </p:sp>
      <p:sp>
        <p:nvSpPr>
          <p:cNvPr id="37" name="Rectangle 1"/>
          <p:cNvSpPr/>
          <p:nvPr/>
        </p:nvSpPr>
        <p:spPr>
          <a:xfrm>
            <a:off x="5172076" y="1783883"/>
            <a:ext cx="4008437" cy="915988"/>
          </a:xfrm>
          <a:prstGeom prst="rect">
            <a:avLst/>
          </a:prstGeom>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2000">
                <a:solidFill>
                  <a:schemeClr val="hlink"/>
                </a:solidFill>
                <a:latin typeface="Calibri" panose="020F0502020204030204" pitchFamily="34" charset="0"/>
                <a:cs typeface="Arial" panose="020B0604020202020204" pitchFamily="34" charset="0"/>
              </a:rPr>
              <a:t>Apps</a:t>
            </a:r>
            <a:r>
              <a:rPr lang="en-US" altLang="en-US" sz="2000" b="0">
                <a:solidFill>
                  <a:schemeClr val="hlink"/>
                </a:solidFill>
                <a:latin typeface="Calibri" panose="020F0502020204030204" pitchFamily="34" charset="0"/>
                <a:cs typeface="Arial" panose="020B0604020202020204" pitchFamily="34" charset="0"/>
              </a:rPr>
              <a:t> = Customer facing systems of engagement (Ex:  mobile app, web app, etc)</a:t>
            </a:r>
          </a:p>
        </p:txBody>
      </p:sp>
      <p:pic>
        <p:nvPicPr>
          <p:cNvPr id="38" name="Picture 34" descr="ANd9GcQl_5jU6ECALFOd1U75T3nacxKVD2VgiMP1e_Eiy536M7_gC1b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962" y="4396909"/>
            <a:ext cx="1250950" cy="1141413"/>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5"/>
          <p:cNvGrpSpPr>
            <a:grpSpLocks/>
          </p:cNvGrpSpPr>
          <p:nvPr/>
        </p:nvGrpSpPr>
        <p:grpSpPr bwMode="auto">
          <a:xfrm>
            <a:off x="2055812" y="3041183"/>
            <a:ext cx="1828800" cy="571500"/>
            <a:chOff x="472" y="1064"/>
            <a:chExt cx="1152" cy="320"/>
          </a:xfrm>
        </p:grpSpPr>
        <p:sp>
          <p:nvSpPr>
            <p:cNvPr id="40" name="AutoShape 36"/>
            <p:cNvSpPr>
              <a:spLocks noChangeArrowheads="1"/>
            </p:cNvSpPr>
            <p:nvPr/>
          </p:nvSpPr>
          <p:spPr bwMode="auto">
            <a:xfrm>
              <a:off x="472" y="1064"/>
              <a:ext cx="1152" cy="320"/>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schemeClr>
              </a:prstShdw>
            </a:effectLst>
          </p:spPr>
          <p:txBody>
            <a:bodyPr wrap="none" anchor="ctr"/>
            <a:lstStyle/>
            <a:p>
              <a:endParaRPr lang="en-IN"/>
            </a:p>
          </p:txBody>
        </p:sp>
        <p:pic>
          <p:nvPicPr>
            <p:cNvPr id="41" name="Picture 3" descr="C:\Documents and Settings\Administrator\Local Settings\Temporary Internet Files\Content.IE5\V9OG3KVB\MC900433944[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7" y="1099"/>
              <a:ext cx="27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 y="1120"/>
              <a:ext cx="689" cy="19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grpSp>
      <p:grpSp>
        <p:nvGrpSpPr>
          <p:cNvPr id="43" name="Group 39"/>
          <p:cNvGrpSpPr>
            <a:grpSpLocks/>
          </p:cNvGrpSpPr>
          <p:nvPr/>
        </p:nvGrpSpPr>
        <p:grpSpPr bwMode="auto">
          <a:xfrm>
            <a:off x="2970212" y="1339383"/>
            <a:ext cx="1816100" cy="1549400"/>
            <a:chOff x="896" y="736"/>
            <a:chExt cx="1144" cy="976"/>
          </a:xfrm>
        </p:grpSpPr>
        <p:sp>
          <p:nvSpPr>
            <p:cNvPr id="44" name="AutoShape 40"/>
            <p:cNvSpPr>
              <a:spLocks noChangeArrowheads="1"/>
            </p:cNvSpPr>
            <p:nvPr/>
          </p:nvSpPr>
          <p:spPr bwMode="auto">
            <a:xfrm>
              <a:off x="896" y="736"/>
              <a:ext cx="1144" cy="976"/>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schemeClr>
              </a:prstShdw>
            </a:effectLst>
          </p:spPr>
          <p:txBody>
            <a:bodyPr wrap="none" anchor="ctr"/>
            <a:lstStyle/>
            <a:p>
              <a:endParaRPr lang="en-IN"/>
            </a:p>
          </p:txBody>
        </p:sp>
        <p:pic>
          <p:nvPicPr>
            <p:cNvPr id="45" name="Picture 41" descr="comput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 y="797"/>
              <a:ext cx="797" cy="55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37"/>
            <p:cNvGrpSpPr>
              <a:grpSpLocks noChangeAspect="1"/>
            </p:cNvGrpSpPr>
            <p:nvPr/>
          </p:nvGrpSpPr>
          <p:grpSpPr bwMode="auto">
            <a:xfrm>
              <a:off x="1529" y="1249"/>
              <a:ext cx="440" cy="402"/>
              <a:chOff x="3505200" y="1676400"/>
              <a:chExt cx="1073150" cy="1073150"/>
            </a:xfrm>
          </p:grpSpPr>
          <p:pic>
            <p:nvPicPr>
              <p:cNvPr id="48" name="Picture 5" descr="C:\Documents and Settings\Administrator\Local Settings\Temporary Internet Files\Content.IE5\VS2I2FT6\MC900432609[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5200" y="16764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5" descr="C:\Documents and Settings\Administrator\Local Settings\Temporary Internet Files\Content.IE5\VS2I2FT6\MC900432609[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57600" y="18288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 name="Picture 4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17" y="976"/>
              <a:ext cx="449" cy="1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B8FF">
                        <a:gamma/>
                        <a:shade val="60000"/>
                        <a:invGamma/>
                      </a:srgbClr>
                    </a:outerShdw>
                  </a:effectLst>
                </a14:hiddenEffects>
              </a:ext>
            </a:extLst>
          </p:spPr>
        </p:pic>
      </p:grpSp>
      <p:sp>
        <p:nvSpPr>
          <p:cNvPr id="50" name="Right Arrow 49"/>
          <p:cNvSpPr>
            <a:spLocks noChangeArrowheads="1"/>
          </p:cNvSpPr>
          <p:nvPr/>
        </p:nvSpPr>
        <p:spPr bwMode="auto">
          <a:xfrm rot="-2700000">
            <a:off x="3122612" y="2771308"/>
            <a:ext cx="381000" cy="381000"/>
          </a:xfrm>
          <a:prstGeom prst="rightArrow">
            <a:avLst>
              <a:gd name="adj1" fmla="val 50000"/>
              <a:gd name="adj2" fmla="val 50000"/>
            </a:avLst>
          </a:prstGeom>
          <a:solidFill>
            <a:srgbClr val="474A90"/>
          </a:solidFill>
          <a:ln w="25400">
            <a:solidFill>
              <a:srgbClr val="7889FB"/>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sp>
        <p:nvSpPr>
          <p:cNvPr id="51" name="Rectangle 1"/>
          <p:cNvSpPr>
            <a:spLocks noChangeArrowheads="1"/>
          </p:cNvSpPr>
          <p:nvPr/>
        </p:nvSpPr>
        <p:spPr bwMode="auto">
          <a:xfrm>
            <a:off x="3152776" y="4546133"/>
            <a:ext cx="53292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nSpc>
                <a:spcPct val="90000"/>
              </a:lnSpc>
            </a:pPr>
            <a:r>
              <a:rPr lang="en-US" altLang="en-US" sz="2000" dirty="0">
                <a:solidFill>
                  <a:schemeClr val="hlink"/>
                </a:solidFill>
                <a:latin typeface="Calibri" panose="020F0502020204030204" pitchFamily="34" charset="0"/>
              </a:rPr>
              <a:t>API Management</a:t>
            </a:r>
            <a:r>
              <a:rPr lang="en-US" altLang="en-US" sz="2000" b="0" dirty="0">
                <a:solidFill>
                  <a:schemeClr val="hlink"/>
                </a:solidFill>
                <a:latin typeface="Calibri" panose="020F0502020204030204" pitchFamily="34" charset="0"/>
              </a:rPr>
              <a:t> = Capabilities needed by enterprises to extend APIs to developers, partners and communities.</a:t>
            </a:r>
          </a:p>
        </p:txBody>
      </p:sp>
    </p:spTree>
    <p:extLst>
      <p:ext uri="{BB962C8B-B14F-4D97-AF65-F5344CB8AC3E}">
        <p14:creationId xmlns:p14="http://schemas.microsoft.com/office/powerpoint/2010/main" val="381176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ircle(out)">
                                      <p:cBhvr>
                                        <p:cTn id="7" dur="1000"/>
                                        <p:tgtEl>
                                          <p:spTgt spid="38"/>
                                        </p:tgtEl>
                                      </p:cBhvr>
                                    </p:animEffect>
                                  </p:childTnLst>
                                </p:cTn>
                              </p:par>
                            </p:childTnLst>
                          </p:cTn>
                        </p:par>
                        <p:par>
                          <p:cTn id="8" fill="hold">
                            <p:stCondLst>
                              <p:cond delay="1000"/>
                            </p:stCondLst>
                            <p:childTnLst>
                              <p:par>
                                <p:cTn id="9" presetID="6" presetClass="entr" presetSubtype="32"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circle(out)">
                                      <p:cBhvr>
                                        <p:cTn id="11" dur="1000"/>
                                        <p:tgtEl>
                                          <p:spTgt spid="39"/>
                                        </p:tgtEl>
                                      </p:cBhvr>
                                    </p:animEffect>
                                  </p:childTnLst>
                                </p:cTn>
                              </p:par>
                            </p:childTnLst>
                          </p:cTn>
                        </p:par>
                        <p:par>
                          <p:cTn id="12" fill="hold">
                            <p:stCondLst>
                              <p:cond delay="2000"/>
                            </p:stCondLst>
                            <p:childTnLst>
                              <p:par>
                                <p:cTn id="13" presetID="6" presetClass="entr" presetSubtype="32"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circle(out)">
                                      <p:cBhvr>
                                        <p:cTn id="15"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sz="3200" dirty="0"/>
              <a:t>Apps, APIs and API </a:t>
            </a:r>
            <a:r>
              <a:rPr lang="en-US" altLang="en-US" sz="3200" dirty="0" err="1"/>
              <a:t>Mgmt</a:t>
            </a:r>
            <a:r>
              <a:rPr lang="en-US" altLang="en-US" sz="3200" dirty="0"/>
              <a:t>…</a:t>
            </a:r>
            <a:endParaRPr lang="en-IN" dirty="0"/>
          </a:p>
        </p:txBody>
      </p:sp>
      <p:graphicFrame>
        <p:nvGraphicFramePr>
          <p:cNvPr id="52" name="Diagram 51"/>
          <p:cNvGraphicFramePr/>
          <p:nvPr>
            <p:extLst>
              <p:ext uri="{D42A27DB-BD31-4B8C-83A1-F6EECF244321}">
                <p14:modId xmlns:p14="http://schemas.microsoft.com/office/powerpoint/2010/main" val="1757385875"/>
              </p:ext>
            </p:extLst>
          </p:nvPr>
        </p:nvGraphicFramePr>
        <p:xfrm>
          <a:off x="810080" y="1541266"/>
          <a:ext cx="7193851" cy="4567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Rectangle 6"/>
          <p:cNvSpPr>
            <a:spLocks/>
          </p:cNvSpPr>
          <p:nvPr/>
        </p:nvSpPr>
        <p:spPr bwMode="auto">
          <a:xfrm>
            <a:off x="5461755" y="1328879"/>
            <a:ext cx="1539240" cy="434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endParaRPr lang="en-US" sz="1465" dirty="0">
              <a:solidFill>
                <a:srgbClr val="494949"/>
              </a:solidFill>
              <a:latin typeface="Helvetica Neue Thin"/>
              <a:ea typeface="MS PGothic" pitchFamily="34" charset="-128"/>
              <a:cs typeface="Helvetica Neue Thin"/>
              <a:sym typeface="Helvetica" charset="0"/>
            </a:endParaRPr>
          </a:p>
        </p:txBody>
      </p:sp>
      <p:sp>
        <p:nvSpPr>
          <p:cNvPr id="54" name="Rectangle 9"/>
          <p:cNvSpPr>
            <a:spLocks/>
          </p:cNvSpPr>
          <p:nvPr/>
        </p:nvSpPr>
        <p:spPr bwMode="auto">
          <a:xfrm>
            <a:off x="1333359" y="5662175"/>
            <a:ext cx="1752600" cy="380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Developer Authentication</a:t>
            </a:r>
          </a:p>
        </p:txBody>
      </p:sp>
      <p:sp>
        <p:nvSpPr>
          <p:cNvPr id="55" name="Rectangle 10"/>
          <p:cNvSpPr>
            <a:spLocks/>
          </p:cNvSpPr>
          <p:nvPr/>
        </p:nvSpPr>
        <p:spPr bwMode="auto">
          <a:xfrm>
            <a:off x="1409559" y="1623614"/>
            <a:ext cx="1676401" cy="4079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Global Deployment</a:t>
            </a:r>
          </a:p>
        </p:txBody>
      </p:sp>
      <p:sp>
        <p:nvSpPr>
          <p:cNvPr id="56" name="Rectangle 11"/>
          <p:cNvSpPr>
            <a:spLocks/>
          </p:cNvSpPr>
          <p:nvPr/>
        </p:nvSpPr>
        <p:spPr bwMode="auto">
          <a:xfrm>
            <a:off x="6848414" y="3576657"/>
            <a:ext cx="1398587" cy="456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Mobile Optimization</a:t>
            </a:r>
          </a:p>
        </p:txBody>
      </p:sp>
      <p:sp>
        <p:nvSpPr>
          <p:cNvPr id="57" name="Rectangle 8"/>
          <p:cNvSpPr>
            <a:spLocks/>
          </p:cNvSpPr>
          <p:nvPr/>
        </p:nvSpPr>
        <p:spPr bwMode="auto">
          <a:xfrm>
            <a:off x="5747955" y="5631766"/>
            <a:ext cx="1600199" cy="4414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Versioning</a:t>
            </a:r>
          </a:p>
        </p:txBody>
      </p:sp>
      <p:sp>
        <p:nvSpPr>
          <p:cNvPr id="58" name="Rectangle 9"/>
          <p:cNvSpPr>
            <a:spLocks/>
          </p:cNvSpPr>
          <p:nvPr/>
        </p:nvSpPr>
        <p:spPr bwMode="auto">
          <a:xfrm>
            <a:off x="510051" y="4768010"/>
            <a:ext cx="1752600" cy="380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API  Documentation</a:t>
            </a:r>
          </a:p>
        </p:txBody>
      </p:sp>
      <p:sp>
        <p:nvSpPr>
          <p:cNvPr id="59" name="Rectangle 10"/>
          <p:cNvSpPr>
            <a:spLocks/>
          </p:cNvSpPr>
          <p:nvPr/>
        </p:nvSpPr>
        <p:spPr bwMode="auto">
          <a:xfrm>
            <a:off x="6553733" y="2362345"/>
            <a:ext cx="2333437" cy="6850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Traffic Management</a:t>
            </a:r>
          </a:p>
        </p:txBody>
      </p:sp>
      <p:sp>
        <p:nvSpPr>
          <p:cNvPr id="60" name="Rectangle 11"/>
          <p:cNvSpPr>
            <a:spLocks/>
          </p:cNvSpPr>
          <p:nvPr/>
        </p:nvSpPr>
        <p:spPr bwMode="auto">
          <a:xfrm>
            <a:off x="6553733" y="4729949"/>
            <a:ext cx="1973265" cy="456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Partner Customization</a:t>
            </a:r>
          </a:p>
        </p:txBody>
      </p:sp>
      <p:sp>
        <p:nvSpPr>
          <p:cNvPr id="61" name="Rectangle 8"/>
          <p:cNvSpPr>
            <a:spLocks/>
          </p:cNvSpPr>
          <p:nvPr/>
        </p:nvSpPr>
        <p:spPr bwMode="auto">
          <a:xfrm>
            <a:off x="1590796" y="1203597"/>
            <a:ext cx="1600199" cy="685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endParaRPr lang="en-US" sz="1465" dirty="0">
              <a:solidFill>
                <a:srgbClr val="494949"/>
              </a:solidFill>
              <a:latin typeface="Helvetica Neue Thin"/>
              <a:ea typeface="MS PGothic" pitchFamily="34" charset="-128"/>
              <a:cs typeface="Helvetica Neue Thin"/>
              <a:sym typeface="Helvetica" charset="0"/>
            </a:endParaRPr>
          </a:p>
        </p:txBody>
      </p:sp>
      <p:sp>
        <p:nvSpPr>
          <p:cNvPr id="62" name="Rectangle 8"/>
          <p:cNvSpPr>
            <a:spLocks/>
          </p:cNvSpPr>
          <p:nvPr/>
        </p:nvSpPr>
        <p:spPr bwMode="auto">
          <a:xfrm>
            <a:off x="662451" y="2571914"/>
            <a:ext cx="1600199" cy="2659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Monetization </a:t>
            </a:r>
          </a:p>
        </p:txBody>
      </p:sp>
      <p:sp>
        <p:nvSpPr>
          <p:cNvPr id="63" name="Rectangle 8"/>
          <p:cNvSpPr>
            <a:spLocks/>
          </p:cNvSpPr>
          <p:nvPr/>
        </p:nvSpPr>
        <p:spPr bwMode="auto">
          <a:xfrm>
            <a:off x="3817506" y="1216034"/>
            <a:ext cx="1133078" cy="264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ctr"/>
            <a:r>
              <a:rPr lang="en-US" sz="1199" dirty="0">
                <a:solidFill>
                  <a:srgbClr val="494949"/>
                </a:solidFill>
                <a:latin typeface="Helvetica Neue Thin"/>
                <a:ea typeface="MS PGothic" pitchFamily="34" charset="-128"/>
                <a:cs typeface="Helvetica Neue Thin"/>
                <a:sym typeface="Helvetica" charset="0"/>
              </a:rPr>
              <a:t>Security</a:t>
            </a:r>
          </a:p>
        </p:txBody>
      </p:sp>
      <p:sp>
        <p:nvSpPr>
          <p:cNvPr id="64" name="Rectangle 8"/>
          <p:cNvSpPr>
            <a:spLocks/>
          </p:cNvSpPr>
          <p:nvPr/>
        </p:nvSpPr>
        <p:spPr bwMode="auto">
          <a:xfrm>
            <a:off x="-5903" y="3462477"/>
            <a:ext cx="1991064" cy="685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pPr algn="r"/>
            <a:r>
              <a:rPr lang="en-US" sz="1199" dirty="0">
                <a:solidFill>
                  <a:srgbClr val="494949"/>
                </a:solidFill>
                <a:latin typeface="Helvetica Neue Thin"/>
                <a:ea typeface="MS PGothic" pitchFamily="34" charset="-128"/>
                <a:cs typeface="Helvetica Neue Thin"/>
                <a:sym typeface="Helvetica" charset="0"/>
              </a:rPr>
              <a:t>Reporting and Monitoring</a:t>
            </a:r>
          </a:p>
        </p:txBody>
      </p:sp>
      <p:sp>
        <p:nvSpPr>
          <p:cNvPr id="65" name="Rectangle 8"/>
          <p:cNvSpPr>
            <a:spLocks/>
          </p:cNvSpPr>
          <p:nvPr/>
        </p:nvSpPr>
        <p:spPr bwMode="auto">
          <a:xfrm>
            <a:off x="5747952" y="1560136"/>
            <a:ext cx="2142318" cy="5349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1199" dirty="0">
                <a:solidFill>
                  <a:srgbClr val="494949"/>
                </a:solidFill>
                <a:latin typeface="Helvetica Neue Thin"/>
                <a:ea typeface="MS PGothic" pitchFamily="34" charset="-128"/>
                <a:cs typeface="Helvetica Neue Thin"/>
                <a:sym typeface="Helvetica" charset="0"/>
              </a:rPr>
              <a:t>Transformation</a:t>
            </a:r>
          </a:p>
        </p:txBody>
      </p:sp>
      <p:pic>
        <p:nvPicPr>
          <p:cNvPr id="66" name="Picture 65"/>
          <p:cNvPicPr>
            <a:picLocks noChangeAspect="1"/>
          </p:cNvPicPr>
          <p:nvPr/>
        </p:nvPicPr>
        <p:blipFill>
          <a:blip r:embed="rId7">
            <a:duotone>
              <a:srgbClr val="A7A9AC">
                <a:shade val="45000"/>
                <a:satMod val="135000"/>
              </a:srgbClr>
              <a:prstClr val="white"/>
            </a:duotone>
          </a:blip>
          <a:stretch>
            <a:fillRect/>
          </a:stretch>
        </p:blipFill>
        <p:spPr>
          <a:xfrm>
            <a:off x="6176295" y="3628971"/>
            <a:ext cx="389671" cy="389265"/>
          </a:xfrm>
          <a:prstGeom prst="rect">
            <a:avLst/>
          </a:prstGeom>
        </p:spPr>
      </p:pic>
      <p:pic>
        <p:nvPicPr>
          <p:cNvPr id="67" name="Picture 66"/>
          <p:cNvPicPr>
            <a:picLocks noChangeAspect="1"/>
          </p:cNvPicPr>
          <p:nvPr/>
        </p:nvPicPr>
        <p:blipFill>
          <a:blip r:embed="rId8">
            <a:duotone>
              <a:srgbClr val="A7A9AC">
                <a:shade val="45000"/>
                <a:satMod val="135000"/>
              </a:srgbClr>
              <a:prstClr val="white"/>
            </a:duotone>
          </a:blip>
          <a:stretch>
            <a:fillRect/>
          </a:stretch>
        </p:blipFill>
        <p:spPr>
          <a:xfrm>
            <a:off x="5937396" y="4626700"/>
            <a:ext cx="389671" cy="389265"/>
          </a:xfrm>
          <a:prstGeom prst="rect">
            <a:avLst/>
          </a:prstGeom>
        </p:spPr>
      </p:pic>
      <p:pic>
        <p:nvPicPr>
          <p:cNvPr id="68" name="Picture 67"/>
          <p:cNvPicPr>
            <a:picLocks noChangeAspect="1"/>
          </p:cNvPicPr>
          <p:nvPr/>
        </p:nvPicPr>
        <p:blipFill>
          <a:blip r:embed="rId9">
            <a:duotone>
              <a:srgbClr val="A7A9AC">
                <a:shade val="45000"/>
                <a:satMod val="135000"/>
              </a:srgbClr>
              <a:prstClr val="white"/>
            </a:duotone>
          </a:blip>
          <a:stretch>
            <a:fillRect/>
          </a:stretch>
        </p:blipFill>
        <p:spPr>
          <a:xfrm>
            <a:off x="5197956" y="5332379"/>
            <a:ext cx="389671" cy="389265"/>
          </a:xfrm>
          <a:prstGeom prst="rect">
            <a:avLst/>
          </a:prstGeom>
        </p:spPr>
      </p:pic>
      <p:pic>
        <p:nvPicPr>
          <p:cNvPr id="69" name="Picture 68"/>
          <p:cNvPicPr>
            <a:picLocks noChangeAspect="1"/>
          </p:cNvPicPr>
          <p:nvPr/>
        </p:nvPicPr>
        <p:blipFill>
          <a:blip r:embed="rId10">
            <a:duotone>
              <a:srgbClr val="A7A9AC">
                <a:shade val="45000"/>
                <a:satMod val="135000"/>
              </a:srgbClr>
              <a:prstClr val="white"/>
            </a:duotone>
          </a:blip>
          <a:stretch>
            <a:fillRect/>
          </a:stretch>
        </p:blipFill>
        <p:spPr>
          <a:xfrm>
            <a:off x="4205526" y="5603699"/>
            <a:ext cx="389671" cy="389265"/>
          </a:xfrm>
          <a:prstGeom prst="rect">
            <a:avLst/>
          </a:prstGeom>
        </p:spPr>
      </p:pic>
      <p:pic>
        <p:nvPicPr>
          <p:cNvPr id="70" name="Picture 69"/>
          <p:cNvPicPr>
            <a:picLocks noChangeAspect="1"/>
          </p:cNvPicPr>
          <p:nvPr/>
        </p:nvPicPr>
        <p:blipFill>
          <a:blip r:embed="rId11">
            <a:duotone>
              <a:srgbClr val="A7A9AC">
                <a:shade val="45000"/>
                <a:satMod val="135000"/>
              </a:srgbClr>
              <a:prstClr val="white"/>
            </a:duotone>
          </a:blip>
          <a:stretch>
            <a:fillRect/>
          </a:stretch>
        </p:blipFill>
        <p:spPr>
          <a:xfrm>
            <a:off x="2507237" y="4616099"/>
            <a:ext cx="389671" cy="389265"/>
          </a:xfrm>
          <a:prstGeom prst="rect">
            <a:avLst/>
          </a:prstGeom>
        </p:spPr>
      </p:pic>
      <p:pic>
        <p:nvPicPr>
          <p:cNvPr id="71" name="Picture 70"/>
          <p:cNvPicPr>
            <a:picLocks noChangeAspect="1"/>
          </p:cNvPicPr>
          <p:nvPr/>
        </p:nvPicPr>
        <p:blipFill>
          <a:blip r:embed="rId12">
            <a:duotone>
              <a:srgbClr val="A7A9AC">
                <a:shade val="45000"/>
                <a:satMod val="135000"/>
              </a:srgbClr>
              <a:prstClr val="white"/>
            </a:duotone>
          </a:blip>
          <a:stretch>
            <a:fillRect/>
          </a:stretch>
        </p:blipFill>
        <p:spPr>
          <a:xfrm>
            <a:off x="2241209" y="3639572"/>
            <a:ext cx="389671" cy="389265"/>
          </a:xfrm>
          <a:prstGeom prst="rect">
            <a:avLst/>
          </a:prstGeom>
        </p:spPr>
      </p:pic>
      <p:pic>
        <p:nvPicPr>
          <p:cNvPr id="72" name="Picture 71"/>
          <p:cNvPicPr>
            <a:picLocks noChangeAspect="1"/>
          </p:cNvPicPr>
          <p:nvPr/>
        </p:nvPicPr>
        <p:blipFill>
          <a:blip r:embed="rId13">
            <a:duotone>
              <a:srgbClr val="A7A9AC">
                <a:shade val="45000"/>
                <a:satMod val="135000"/>
              </a:srgbClr>
              <a:prstClr val="white"/>
            </a:duotone>
          </a:blip>
          <a:stretch>
            <a:fillRect/>
          </a:stretch>
        </p:blipFill>
        <p:spPr>
          <a:xfrm>
            <a:off x="2503366" y="2658168"/>
            <a:ext cx="389671" cy="389265"/>
          </a:xfrm>
          <a:prstGeom prst="rect">
            <a:avLst/>
          </a:prstGeom>
        </p:spPr>
      </p:pic>
      <p:pic>
        <p:nvPicPr>
          <p:cNvPr id="73" name="Picture 72"/>
          <p:cNvPicPr>
            <a:picLocks noChangeAspect="1"/>
          </p:cNvPicPr>
          <p:nvPr/>
        </p:nvPicPr>
        <p:blipFill>
          <a:blip r:embed="rId14">
            <a:duotone>
              <a:srgbClr val="A7A9AC">
                <a:shade val="45000"/>
                <a:satMod val="135000"/>
              </a:srgbClr>
              <a:prstClr val="white"/>
            </a:duotone>
          </a:blip>
          <a:stretch>
            <a:fillRect/>
          </a:stretch>
        </p:blipFill>
        <p:spPr>
          <a:xfrm>
            <a:off x="3231927" y="1940769"/>
            <a:ext cx="389671" cy="389265"/>
          </a:xfrm>
          <a:prstGeom prst="rect">
            <a:avLst/>
          </a:prstGeom>
        </p:spPr>
      </p:pic>
      <p:pic>
        <p:nvPicPr>
          <p:cNvPr id="74" name="Picture 73"/>
          <p:cNvPicPr>
            <a:picLocks noChangeAspect="1"/>
          </p:cNvPicPr>
          <p:nvPr/>
        </p:nvPicPr>
        <p:blipFill>
          <a:blip r:embed="rId15">
            <a:duotone>
              <a:srgbClr val="A7A9AC">
                <a:shade val="45000"/>
                <a:satMod val="135000"/>
              </a:srgbClr>
              <a:prstClr val="white"/>
            </a:duotone>
          </a:blip>
          <a:stretch>
            <a:fillRect/>
          </a:stretch>
        </p:blipFill>
        <p:spPr>
          <a:xfrm>
            <a:off x="4205526" y="1661323"/>
            <a:ext cx="389671" cy="389265"/>
          </a:xfrm>
          <a:prstGeom prst="rect">
            <a:avLst/>
          </a:prstGeom>
        </p:spPr>
      </p:pic>
      <p:pic>
        <p:nvPicPr>
          <p:cNvPr id="75" name="Picture 74"/>
          <p:cNvPicPr>
            <a:picLocks noChangeAspect="1"/>
          </p:cNvPicPr>
          <p:nvPr/>
        </p:nvPicPr>
        <p:blipFill>
          <a:blip r:embed="rId16">
            <a:duotone>
              <a:srgbClr val="A7A9AC">
                <a:shade val="45000"/>
                <a:satMod val="135000"/>
              </a:srgbClr>
              <a:prstClr val="white"/>
            </a:duotone>
          </a:blip>
          <a:stretch>
            <a:fillRect/>
          </a:stretch>
        </p:blipFill>
        <p:spPr>
          <a:xfrm>
            <a:off x="5194476" y="1930168"/>
            <a:ext cx="389671" cy="389265"/>
          </a:xfrm>
          <a:prstGeom prst="rect">
            <a:avLst/>
          </a:prstGeom>
        </p:spPr>
      </p:pic>
      <p:pic>
        <p:nvPicPr>
          <p:cNvPr id="76" name="Picture 75"/>
          <p:cNvPicPr>
            <a:picLocks noChangeAspect="1"/>
          </p:cNvPicPr>
          <p:nvPr/>
        </p:nvPicPr>
        <p:blipFill>
          <a:blip r:embed="rId17">
            <a:duotone>
              <a:srgbClr val="A7A9AC">
                <a:shade val="45000"/>
                <a:satMod val="135000"/>
              </a:srgbClr>
              <a:prstClr val="white"/>
            </a:duotone>
          </a:blip>
          <a:stretch>
            <a:fillRect/>
          </a:stretch>
        </p:blipFill>
        <p:spPr>
          <a:xfrm>
            <a:off x="5924234" y="2633290"/>
            <a:ext cx="389671" cy="389265"/>
          </a:xfrm>
          <a:prstGeom prst="rect">
            <a:avLst/>
          </a:prstGeom>
        </p:spPr>
      </p:pic>
      <p:pic>
        <p:nvPicPr>
          <p:cNvPr id="77" name="Picture 76"/>
          <p:cNvPicPr>
            <a:picLocks noChangeAspect="1"/>
          </p:cNvPicPr>
          <p:nvPr/>
        </p:nvPicPr>
        <p:blipFill>
          <a:blip r:embed="rId18"/>
          <a:stretch>
            <a:fillRect/>
          </a:stretch>
        </p:blipFill>
        <p:spPr>
          <a:xfrm>
            <a:off x="3597757" y="3017236"/>
            <a:ext cx="1600199" cy="1712714"/>
          </a:xfrm>
          <a:prstGeom prst="rect">
            <a:avLst/>
          </a:prstGeom>
        </p:spPr>
      </p:pic>
      <p:pic>
        <p:nvPicPr>
          <p:cNvPr id="78" name="Picture 77"/>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3253301" y="5303993"/>
            <a:ext cx="316846" cy="461426"/>
          </a:xfrm>
          <a:prstGeom prst="rect">
            <a:avLst/>
          </a:prstGeom>
        </p:spPr>
      </p:pic>
    </p:spTree>
    <p:extLst>
      <p:ext uri="{BB962C8B-B14F-4D97-AF65-F5344CB8AC3E}">
        <p14:creationId xmlns:p14="http://schemas.microsoft.com/office/powerpoint/2010/main" val="419309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500" fill="hold"/>
                                        <p:tgtEl>
                                          <p:spTgt spid="76"/>
                                        </p:tgtEl>
                                        <p:attrNameLst>
                                          <p:attrName>ppt_x</p:attrName>
                                        </p:attrNameLst>
                                      </p:cBhvr>
                                      <p:tavLst>
                                        <p:tav tm="0">
                                          <p:val>
                                            <p:strVal val="#ppt_x"/>
                                          </p:val>
                                        </p:tav>
                                        <p:tav tm="100000">
                                          <p:val>
                                            <p:strVal val="#ppt_x"/>
                                          </p:val>
                                        </p:tav>
                                      </p:tavLst>
                                    </p:anim>
                                    <p:anim calcmode="lin" valueType="num">
                                      <p:cBhvr additive="base">
                                        <p:cTn id="18" dur="500" fill="hold"/>
                                        <p:tgtEl>
                                          <p:spTgt spid="7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ppt_x"/>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additive="base">
                                        <p:cTn id="29" dur="500" fill="hold"/>
                                        <p:tgtEl>
                                          <p:spTgt spid="75"/>
                                        </p:tgtEl>
                                        <p:attrNameLst>
                                          <p:attrName>ppt_x</p:attrName>
                                        </p:attrNameLst>
                                      </p:cBhvr>
                                      <p:tavLst>
                                        <p:tav tm="0">
                                          <p:val>
                                            <p:strVal val="#ppt_x"/>
                                          </p:val>
                                        </p:tav>
                                        <p:tav tm="100000">
                                          <p:val>
                                            <p:strVal val="#ppt_x"/>
                                          </p:val>
                                        </p:tav>
                                      </p:tavLst>
                                    </p:anim>
                                    <p:anim calcmode="lin" valueType="num">
                                      <p:cBhvr additive="base">
                                        <p:cTn id="30"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anim calcmode="lin" valueType="num">
                                      <p:cBhvr additive="base">
                                        <p:cTn id="35" dur="500" fill="hold"/>
                                        <p:tgtEl>
                                          <p:spTgt spid="68"/>
                                        </p:tgtEl>
                                        <p:attrNameLst>
                                          <p:attrName>ppt_x</p:attrName>
                                        </p:attrNameLst>
                                      </p:cBhvr>
                                      <p:tavLst>
                                        <p:tav tm="0">
                                          <p:val>
                                            <p:strVal val="#ppt_x"/>
                                          </p:val>
                                        </p:tav>
                                        <p:tav tm="100000">
                                          <p:val>
                                            <p:strVal val="#ppt_x"/>
                                          </p:val>
                                        </p:tav>
                                      </p:tavLst>
                                    </p:anim>
                                    <p:anim calcmode="lin" valueType="num">
                                      <p:cBhvr additive="base">
                                        <p:cTn id="36" dur="500" fill="hold"/>
                                        <p:tgtEl>
                                          <p:spTgt spid="6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additive="base">
                                        <p:cTn id="43" dur="500" fill="hold"/>
                                        <p:tgtEl>
                                          <p:spTgt spid="71"/>
                                        </p:tgtEl>
                                        <p:attrNameLst>
                                          <p:attrName>ppt_x</p:attrName>
                                        </p:attrNameLst>
                                      </p:cBhvr>
                                      <p:tavLst>
                                        <p:tav tm="0">
                                          <p:val>
                                            <p:strVal val="#ppt_x"/>
                                          </p:val>
                                        </p:tav>
                                        <p:tav tm="100000">
                                          <p:val>
                                            <p:strVal val="#ppt_x"/>
                                          </p:val>
                                        </p:tav>
                                      </p:tavLst>
                                    </p:anim>
                                    <p:anim calcmode="lin" valueType="num">
                                      <p:cBhvr additive="base">
                                        <p:cTn id="44" dur="500" fill="hold"/>
                                        <p:tgtEl>
                                          <p:spTgt spid="7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ppt_x"/>
                                          </p:val>
                                        </p:tav>
                                        <p:tav tm="100000">
                                          <p:val>
                                            <p:strVal val="#ppt_x"/>
                                          </p:val>
                                        </p:tav>
                                      </p:tavLst>
                                    </p:anim>
                                    <p:anim calcmode="lin" valueType="num">
                                      <p:cBhvr additive="base">
                                        <p:cTn id="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additive="base">
                                        <p:cTn id="53" dur="500" fill="hold"/>
                                        <p:tgtEl>
                                          <p:spTgt spid="73"/>
                                        </p:tgtEl>
                                        <p:attrNameLst>
                                          <p:attrName>ppt_x</p:attrName>
                                        </p:attrNameLst>
                                      </p:cBhvr>
                                      <p:tavLst>
                                        <p:tav tm="0">
                                          <p:val>
                                            <p:strVal val="#ppt_x"/>
                                          </p:val>
                                        </p:tav>
                                        <p:tav tm="100000">
                                          <p:val>
                                            <p:strVal val="#ppt_x"/>
                                          </p:val>
                                        </p:tav>
                                      </p:tavLst>
                                    </p:anim>
                                    <p:anim calcmode="lin" valueType="num">
                                      <p:cBhvr additive="base">
                                        <p:cTn id="54" dur="500" fill="hold"/>
                                        <p:tgtEl>
                                          <p:spTgt spid="7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nodePh="1">
                                  <p:stCondLst>
                                    <p:cond delay="0"/>
                                  </p:stCondLst>
                                  <p:endCondLst>
                                    <p:cond evt="begin" delay="0">
                                      <p:tn val="55"/>
                                    </p:cond>
                                  </p:endCondLst>
                                  <p:childTnLst>
                                    <p:set>
                                      <p:cBhvr>
                                        <p:cTn id="56" dur="1" fill="hold">
                                          <p:stCondLst>
                                            <p:cond delay="0"/>
                                          </p:stCondLst>
                                        </p:cTn>
                                        <p:tgtEl>
                                          <p:spTgt spid="61"/>
                                        </p:tgtEl>
                                        <p:attrNameLst>
                                          <p:attrName>style.visibility</p:attrName>
                                        </p:attrNameLst>
                                      </p:cBhvr>
                                      <p:to>
                                        <p:strVal val="visible"/>
                                      </p:to>
                                    </p:set>
                                    <p:anim calcmode="lin" valueType="num">
                                      <p:cBhvr additive="base">
                                        <p:cTn id="57" dur="500" fill="hold"/>
                                        <p:tgtEl>
                                          <p:spTgt spid="61"/>
                                        </p:tgtEl>
                                        <p:attrNameLst>
                                          <p:attrName>ppt_x</p:attrName>
                                        </p:attrNameLst>
                                      </p:cBhvr>
                                      <p:tavLst>
                                        <p:tav tm="0">
                                          <p:val>
                                            <p:strVal val="#ppt_x"/>
                                          </p:val>
                                        </p:tav>
                                        <p:tav tm="100000">
                                          <p:val>
                                            <p:strVal val="#ppt_x"/>
                                          </p:val>
                                        </p:tav>
                                      </p:tavLst>
                                    </p:anim>
                                    <p:anim calcmode="lin" valueType="num">
                                      <p:cBhvr additive="base">
                                        <p:cTn id="58" dur="500" fill="hold"/>
                                        <p:tgtEl>
                                          <p:spTgt spid="6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anim calcmode="lin" valueType="num">
                                      <p:cBhvr additive="base">
                                        <p:cTn id="61" dur="500" fill="hold"/>
                                        <p:tgtEl>
                                          <p:spTgt spid="66"/>
                                        </p:tgtEl>
                                        <p:attrNameLst>
                                          <p:attrName>ppt_x</p:attrName>
                                        </p:attrNameLst>
                                      </p:cBhvr>
                                      <p:tavLst>
                                        <p:tav tm="0">
                                          <p:val>
                                            <p:strVal val="#ppt_x"/>
                                          </p:val>
                                        </p:tav>
                                        <p:tav tm="100000">
                                          <p:val>
                                            <p:strVal val="#ppt_x"/>
                                          </p:val>
                                        </p:tav>
                                      </p:tavLst>
                                    </p:anim>
                                    <p:anim calcmode="lin" valueType="num">
                                      <p:cBhvr additive="base">
                                        <p:cTn id="62" dur="500" fill="hold"/>
                                        <p:tgtEl>
                                          <p:spTgt spid="6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 calcmode="lin" valueType="num">
                                      <p:cBhvr additive="base">
                                        <p:cTn id="65" dur="500" fill="hold"/>
                                        <p:tgtEl>
                                          <p:spTgt spid="56"/>
                                        </p:tgtEl>
                                        <p:attrNameLst>
                                          <p:attrName>ppt_x</p:attrName>
                                        </p:attrNameLst>
                                      </p:cBhvr>
                                      <p:tavLst>
                                        <p:tav tm="0">
                                          <p:val>
                                            <p:strVal val="#ppt_x"/>
                                          </p:val>
                                        </p:tav>
                                        <p:tav tm="100000">
                                          <p:val>
                                            <p:strVal val="#ppt_x"/>
                                          </p:val>
                                        </p:tav>
                                      </p:tavLst>
                                    </p:anim>
                                    <p:anim calcmode="lin" valueType="num">
                                      <p:cBhvr additive="base">
                                        <p:cTn id="66" dur="500" fill="hold"/>
                                        <p:tgtEl>
                                          <p:spTgt spid="5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anim calcmode="lin" valueType="num">
                                      <p:cBhvr additive="base">
                                        <p:cTn id="69" dur="500" fill="hold"/>
                                        <p:tgtEl>
                                          <p:spTgt spid="55"/>
                                        </p:tgtEl>
                                        <p:attrNameLst>
                                          <p:attrName>ppt_x</p:attrName>
                                        </p:attrNameLst>
                                      </p:cBhvr>
                                      <p:tavLst>
                                        <p:tav tm="0">
                                          <p:val>
                                            <p:strVal val="#ppt_x"/>
                                          </p:val>
                                        </p:tav>
                                        <p:tav tm="100000">
                                          <p:val>
                                            <p:strVal val="#ppt_x"/>
                                          </p:val>
                                        </p:tav>
                                      </p:tavLst>
                                    </p:anim>
                                    <p:anim calcmode="lin" valueType="num">
                                      <p:cBhvr additive="base">
                                        <p:cTn id="70" dur="500" fill="hold"/>
                                        <p:tgtEl>
                                          <p:spTgt spid="5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anim calcmode="lin" valueType="num">
                                      <p:cBhvr additive="base">
                                        <p:cTn id="73" dur="500" fill="hold"/>
                                        <p:tgtEl>
                                          <p:spTgt spid="67"/>
                                        </p:tgtEl>
                                        <p:attrNameLst>
                                          <p:attrName>ppt_x</p:attrName>
                                        </p:attrNameLst>
                                      </p:cBhvr>
                                      <p:tavLst>
                                        <p:tav tm="0">
                                          <p:val>
                                            <p:strVal val="#ppt_x"/>
                                          </p:val>
                                        </p:tav>
                                        <p:tav tm="100000">
                                          <p:val>
                                            <p:strVal val="#ppt_x"/>
                                          </p:val>
                                        </p:tav>
                                      </p:tavLst>
                                    </p:anim>
                                    <p:anim calcmode="lin" valueType="num">
                                      <p:cBhvr additive="base">
                                        <p:cTn id="74" dur="500" fill="hold"/>
                                        <p:tgtEl>
                                          <p:spTgt spid="6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anim calcmode="lin" valueType="num">
                                      <p:cBhvr additive="base">
                                        <p:cTn id="77" dur="500" fill="hold"/>
                                        <p:tgtEl>
                                          <p:spTgt spid="60"/>
                                        </p:tgtEl>
                                        <p:attrNameLst>
                                          <p:attrName>ppt_x</p:attrName>
                                        </p:attrNameLst>
                                      </p:cBhvr>
                                      <p:tavLst>
                                        <p:tav tm="0">
                                          <p:val>
                                            <p:strVal val="#ppt_x"/>
                                          </p:val>
                                        </p:tav>
                                        <p:tav tm="100000">
                                          <p:val>
                                            <p:strVal val="#ppt_x"/>
                                          </p:val>
                                        </p:tav>
                                      </p:tavLst>
                                    </p:anim>
                                    <p:anim calcmode="lin" valueType="num">
                                      <p:cBhvr additive="base">
                                        <p:cTn id="7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70"/>
                                        </p:tgtEl>
                                        <p:attrNameLst>
                                          <p:attrName>style.visibility</p:attrName>
                                        </p:attrNameLst>
                                      </p:cBhvr>
                                      <p:to>
                                        <p:strVal val="visible"/>
                                      </p:to>
                                    </p:set>
                                    <p:anim calcmode="lin" valueType="num">
                                      <p:cBhvr additive="base">
                                        <p:cTn id="83" dur="500" fill="hold"/>
                                        <p:tgtEl>
                                          <p:spTgt spid="70"/>
                                        </p:tgtEl>
                                        <p:attrNameLst>
                                          <p:attrName>ppt_x</p:attrName>
                                        </p:attrNameLst>
                                      </p:cBhvr>
                                      <p:tavLst>
                                        <p:tav tm="0">
                                          <p:val>
                                            <p:strVal val="#ppt_x"/>
                                          </p:val>
                                        </p:tav>
                                        <p:tav tm="100000">
                                          <p:val>
                                            <p:strVal val="#ppt_x"/>
                                          </p:val>
                                        </p:tav>
                                      </p:tavLst>
                                    </p:anim>
                                    <p:anim calcmode="lin" valueType="num">
                                      <p:cBhvr additive="base">
                                        <p:cTn id="84" dur="500" fill="hold"/>
                                        <p:tgtEl>
                                          <p:spTgt spid="7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ppt_x"/>
                                          </p:val>
                                        </p:tav>
                                        <p:tav tm="100000">
                                          <p:val>
                                            <p:strVal val="#ppt_x"/>
                                          </p:val>
                                        </p:tav>
                                      </p:tavLst>
                                    </p:anim>
                                    <p:anim calcmode="lin" valueType="num">
                                      <p:cBhvr additive="base">
                                        <p:cTn id="88" dur="500" fill="hold"/>
                                        <p:tgtEl>
                                          <p:spTgt spid="5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cBhvr additive="base">
                                        <p:cTn id="91" dur="500" fill="hold"/>
                                        <p:tgtEl>
                                          <p:spTgt spid="54"/>
                                        </p:tgtEl>
                                        <p:attrNameLst>
                                          <p:attrName>ppt_x</p:attrName>
                                        </p:attrNameLst>
                                      </p:cBhvr>
                                      <p:tavLst>
                                        <p:tav tm="0">
                                          <p:val>
                                            <p:strVal val="#ppt_x"/>
                                          </p:val>
                                        </p:tav>
                                        <p:tav tm="100000">
                                          <p:val>
                                            <p:strVal val="#ppt_x"/>
                                          </p:val>
                                        </p:tav>
                                      </p:tavLst>
                                    </p:anim>
                                    <p:anim calcmode="lin" valueType="num">
                                      <p:cBhvr additive="base">
                                        <p:cTn id="92" dur="500" fill="hold"/>
                                        <p:tgtEl>
                                          <p:spTgt spid="5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cBhvr additive="base">
                                        <p:cTn id="95" dur="500" fill="hold"/>
                                        <p:tgtEl>
                                          <p:spTgt spid="78"/>
                                        </p:tgtEl>
                                        <p:attrNameLst>
                                          <p:attrName>ppt_x</p:attrName>
                                        </p:attrNameLst>
                                      </p:cBhvr>
                                      <p:tavLst>
                                        <p:tav tm="0">
                                          <p:val>
                                            <p:strVal val="#ppt_x"/>
                                          </p:val>
                                        </p:tav>
                                        <p:tav tm="100000">
                                          <p:val>
                                            <p:strVal val="#ppt_x"/>
                                          </p:val>
                                        </p:tav>
                                      </p:tavLst>
                                    </p:anim>
                                    <p:anim calcmode="lin" valueType="num">
                                      <p:cBhvr additive="base">
                                        <p:cTn id="96" dur="500" fill="hold"/>
                                        <p:tgtEl>
                                          <p:spTgt spid="78"/>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 calcmode="lin" valueType="num">
                                      <p:cBhvr additive="base">
                                        <p:cTn id="99" dur="500" fill="hold"/>
                                        <p:tgtEl>
                                          <p:spTgt spid="69"/>
                                        </p:tgtEl>
                                        <p:attrNameLst>
                                          <p:attrName>ppt_x</p:attrName>
                                        </p:attrNameLst>
                                      </p:cBhvr>
                                      <p:tavLst>
                                        <p:tav tm="0">
                                          <p:val>
                                            <p:strVal val="#ppt_x"/>
                                          </p:val>
                                        </p:tav>
                                        <p:tav tm="100000">
                                          <p:val>
                                            <p:strVal val="#ppt_x"/>
                                          </p:val>
                                        </p:tav>
                                      </p:tavLst>
                                    </p:anim>
                                    <p:anim calcmode="lin" valueType="num">
                                      <p:cBhvr additive="base">
                                        <p:cTn id="10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72"/>
                                        </p:tgtEl>
                                        <p:attrNameLst>
                                          <p:attrName>style.visibility</p:attrName>
                                        </p:attrNameLst>
                                      </p:cBhvr>
                                      <p:to>
                                        <p:strVal val="visible"/>
                                      </p:to>
                                    </p:set>
                                    <p:anim calcmode="lin" valueType="num">
                                      <p:cBhvr additive="base">
                                        <p:cTn id="105" dur="500" fill="hold"/>
                                        <p:tgtEl>
                                          <p:spTgt spid="72"/>
                                        </p:tgtEl>
                                        <p:attrNameLst>
                                          <p:attrName>ppt_x</p:attrName>
                                        </p:attrNameLst>
                                      </p:cBhvr>
                                      <p:tavLst>
                                        <p:tav tm="0">
                                          <p:val>
                                            <p:strVal val="#ppt_x"/>
                                          </p:val>
                                        </p:tav>
                                        <p:tav tm="100000">
                                          <p:val>
                                            <p:strVal val="#ppt_x"/>
                                          </p:val>
                                        </p:tav>
                                      </p:tavLst>
                                    </p:anim>
                                    <p:anim calcmode="lin" valueType="num">
                                      <p:cBhvr additive="base">
                                        <p:cTn id="106" dur="500" fill="hold"/>
                                        <p:tgtEl>
                                          <p:spTgt spid="72"/>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62"/>
                                        </p:tgtEl>
                                        <p:attrNameLst>
                                          <p:attrName>style.visibility</p:attrName>
                                        </p:attrNameLst>
                                      </p:cBhvr>
                                      <p:to>
                                        <p:strVal val="visible"/>
                                      </p:to>
                                    </p:set>
                                    <p:anim calcmode="lin" valueType="num">
                                      <p:cBhvr additive="base">
                                        <p:cTn id="109" dur="500" fill="hold"/>
                                        <p:tgtEl>
                                          <p:spTgt spid="62"/>
                                        </p:tgtEl>
                                        <p:attrNameLst>
                                          <p:attrName>ppt_x</p:attrName>
                                        </p:attrNameLst>
                                      </p:cBhvr>
                                      <p:tavLst>
                                        <p:tav tm="0">
                                          <p:val>
                                            <p:strVal val="#ppt_x"/>
                                          </p:val>
                                        </p:tav>
                                        <p:tav tm="100000">
                                          <p:val>
                                            <p:strVal val="#ppt_x"/>
                                          </p:val>
                                        </p:tav>
                                      </p:tavLst>
                                    </p:anim>
                                    <p:anim calcmode="lin" valueType="num">
                                      <p:cBhvr additive="base">
                                        <p:cTn id="11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Elbow Connector 80"/>
          <p:cNvCxnSpPr/>
          <p:nvPr/>
        </p:nvCxnSpPr>
        <p:spPr>
          <a:xfrm flipH="1">
            <a:off x="2328455" y="4853593"/>
            <a:ext cx="1701243"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2" name="Title 1"/>
          <p:cNvSpPr>
            <a:spLocks noGrp="1"/>
          </p:cNvSpPr>
          <p:nvPr>
            <p:ph type="title"/>
          </p:nvPr>
        </p:nvSpPr>
        <p:spPr/>
        <p:txBody>
          <a:bodyPr/>
          <a:lstStyle/>
          <a:p>
            <a:r>
              <a:rPr lang="en-US" dirty="0" smtClean="0"/>
              <a:t>Digital Channels and Apigee Edge</a:t>
            </a:r>
            <a:endParaRPr lang="en-US" dirty="0"/>
          </a:p>
        </p:txBody>
      </p:sp>
      <p:grpSp>
        <p:nvGrpSpPr>
          <p:cNvPr id="6" name="Group 5"/>
          <p:cNvGrpSpPr/>
          <p:nvPr/>
        </p:nvGrpSpPr>
        <p:grpSpPr>
          <a:xfrm>
            <a:off x="7171960" y="2267724"/>
            <a:ext cx="1499451" cy="823293"/>
            <a:chOff x="2678658" y="5133998"/>
            <a:chExt cx="1499451" cy="1096581"/>
          </a:xfrm>
        </p:grpSpPr>
        <p:grpSp>
          <p:nvGrpSpPr>
            <p:cNvPr id="38" name="Group 37"/>
            <p:cNvGrpSpPr/>
            <p:nvPr/>
          </p:nvGrpSpPr>
          <p:grpSpPr>
            <a:xfrm>
              <a:off x="2678658" y="5271577"/>
              <a:ext cx="1499451" cy="959002"/>
              <a:chOff x="2354932" y="5271577"/>
              <a:chExt cx="1499451" cy="959002"/>
            </a:xfrm>
          </p:grpSpPr>
          <p:pic>
            <p:nvPicPr>
              <p:cNvPr id="35" name="Picture 34" descr="db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932" y="5271577"/>
                <a:ext cx="674182" cy="780150"/>
              </a:xfrm>
              <a:prstGeom prst="rect">
                <a:avLst/>
              </a:prstGeom>
            </p:spPr>
          </p:pic>
          <p:pic>
            <p:nvPicPr>
              <p:cNvPr id="36" name="Picture 35" descr="db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4628" y="5365807"/>
                <a:ext cx="750797" cy="768976"/>
              </a:xfrm>
              <a:prstGeom prst="rect">
                <a:avLst/>
              </a:prstGeom>
            </p:spPr>
          </p:pic>
          <p:pic>
            <p:nvPicPr>
              <p:cNvPr id="37" name="Picture 36" descr="db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0201" y="5450429"/>
                <a:ext cx="674182" cy="780150"/>
              </a:xfrm>
              <a:prstGeom prst="rect">
                <a:avLst/>
              </a:prstGeom>
            </p:spPr>
          </p:pic>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4767" y="5133998"/>
              <a:ext cx="537001" cy="537281"/>
            </a:xfrm>
            <a:prstGeom prst="rect">
              <a:avLst/>
            </a:prstGeom>
          </p:spPr>
        </p:pic>
      </p:grpSp>
      <p:grpSp>
        <p:nvGrpSpPr>
          <p:cNvPr id="5" name="Group 4"/>
          <p:cNvGrpSpPr/>
          <p:nvPr/>
        </p:nvGrpSpPr>
        <p:grpSpPr>
          <a:xfrm>
            <a:off x="7136881" y="3837948"/>
            <a:ext cx="1534530" cy="859972"/>
            <a:chOff x="4900361" y="5122500"/>
            <a:chExt cx="1534530" cy="1145435"/>
          </a:xfrm>
        </p:grpSpPr>
        <p:pic>
          <p:nvPicPr>
            <p:cNvPr id="34" name="Picture 33" descr="clust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0361" y="5204255"/>
              <a:ext cx="1534530" cy="1063680"/>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6390" y="5122500"/>
              <a:ext cx="537001" cy="537281"/>
            </a:xfrm>
            <a:prstGeom prst="rect">
              <a:avLst/>
            </a:prstGeom>
          </p:spPr>
        </p:pic>
      </p:grpSp>
      <p:cxnSp>
        <p:nvCxnSpPr>
          <p:cNvPr id="81" name="Elbow Connector 80"/>
          <p:cNvCxnSpPr/>
          <p:nvPr/>
        </p:nvCxnSpPr>
        <p:spPr>
          <a:xfrm flipH="1">
            <a:off x="4029696" y="3468565"/>
            <a:ext cx="669264" cy="0"/>
          </a:xfrm>
          <a:prstGeom prst="straightConnector1">
            <a:avLst/>
          </a:prstGeom>
          <a:ln w="34925" cmpd="sng">
            <a:solidFill>
              <a:schemeClr val="tx2"/>
            </a:solidFill>
            <a:prstDash val="sysDot"/>
            <a:headEnd type="none"/>
            <a:tailEnd type="none"/>
          </a:ln>
          <a:effectLst/>
        </p:spPr>
        <p:style>
          <a:lnRef idx="2">
            <a:schemeClr val="accent6"/>
          </a:lnRef>
          <a:fillRef idx="0">
            <a:schemeClr val="accent6"/>
          </a:fillRef>
          <a:effectRef idx="1">
            <a:schemeClr val="accent6"/>
          </a:effectRef>
          <a:fontRef idx="minor">
            <a:schemeClr val="tx1"/>
          </a:fontRef>
        </p:style>
      </p:cxnSp>
      <p:grpSp>
        <p:nvGrpSpPr>
          <p:cNvPr id="24" name="Group 23"/>
          <p:cNvGrpSpPr/>
          <p:nvPr/>
        </p:nvGrpSpPr>
        <p:grpSpPr>
          <a:xfrm>
            <a:off x="1093822" y="4392552"/>
            <a:ext cx="1234633" cy="816464"/>
            <a:chOff x="670515" y="5026388"/>
            <a:chExt cx="1234633" cy="1087485"/>
          </a:xfrm>
        </p:grpSpPr>
        <p:grpSp>
          <p:nvGrpSpPr>
            <p:cNvPr id="31" name="Group 30"/>
            <p:cNvGrpSpPr/>
            <p:nvPr/>
          </p:nvGrpSpPr>
          <p:grpSpPr>
            <a:xfrm>
              <a:off x="714065" y="5026388"/>
              <a:ext cx="1116175" cy="869603"/>
              <a:chOff x="2014425" y="1262886"/>
              <a:chExt cx="1545388" cy="1204000"/>
            </a:xfrm>
          </p:grpSpPr>
          <p:pic>
            <p:nvPicPr>
              <p:cNvPr id="7" name="Picture 6" descr="pc.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4425" y="1262886"/>
                <a:ext cx="1545388" cy="1204000"/>
              </a:xfrm>
              <a:prstGeom prst="rect">
                <a:avLst/>
              </a:prstGeom>
            </p:spPr>
          </p:pic>
          <p:pic>
            <p:nvPicPr>
              <p:cNvPr id="4" name="Picture 3" descr="markup.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14818" y="1628668"/>
                <a:ext cx="946050" cy="450834"/>
              </a:xfrm>
              <a:prstGeom prst="rect">
                <a:avLst/>
              </a:prstGeom>
            </p:spPr>
          </p:pic>
        </p:grpSp>
        <p:sp>
          <p:nvSpPr>
            <p:cNvPr id="84" name="Text Placeholder 2"/>
            <p:cNvSpPr txBox="1">
              <a:spLocks/>
            </p:cNvSpPr>
            <p:nvPr/>
          </p:nvSpPr>
          <p:spPr>
            <a:xfrm flipH="1">
              <a:off x="670515" y="5803035"/>
              <a:ext cx="1234633" cy="310838"/>
            </a:xfrm>
            <a:prstGeom prst="rect">
              <a:avLst/>
            </a:prstGeom>
          </p:spPr>
          <p:txBody>
            <a:bodyPr anchor="t">
              <a:normAutofit fontScale="77500" lnSpcReduction="20000"/>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427" dirty="0">
                  <a:solidFill>
                    <a:schemeClr val="tx1"/>
                  </a:solidFill>
                  <a:latin typeface="Arial"/>
                  <a:cs typeface="Arial"/>
                </a:rPr>
                <a:t>Web</a:t>
              </a:r>
              <a:endParaRPr lang="en-US" sz="1051" dirty="0">
                <a:solidFill>
                  <a:schemeClr val="tx1"/>
                </a:solidFill>
                <a:latin typeface="Arial"/>
                <a:cs typeface="Arial"/>
              </a:endParaRPr>
            </a:p>
          </p:txBody>
        </p:sp>
      </p:grpSp>
      <p:grpSp>
        <p:nvGrpSpPr>
          <p:cNvPr id="26" name="Group 25"/>
          <p:cNvGrpSpPr/>
          <p:nvPr/>
        </p:nvGrpSpPr>
        <p:grpSpPr>
          <a:xfrm>
            <a:off x="1093822" y="2768323"/>
            <a:ext cx="1234633" cy="759764"/>
            <a:chOff x="670515" y="2570363"/>
            <a:chExt cx="1234633" cy="1011964"/>
          </a:xfrm>
        </p:grpSpPr>
        <p:grpSp>
          <p:nvGrpSpPr>
            <p:cNvPr id="32" name="Group 31"/>
            <p:cNvGrpSpPr/>
            <p:nvPr/>
          </p:nvGrpSpPr>
          <p:grpSpPr>
            <a:xfrm>
              <a:off x="814835" y="2570363"/>
              <a:ext cx="914635" cy="799773"/>
              <a:chOff x="4779163" y="1376035"/>
              <a:chExt cx="1310684" cy="1146086"/>
            </a:xfrm>
          </p:grpSpPr>
          <p:pic>
            <p:nvPicPr>
              <p:cNvPr id="29" name="Picture 28" descr="display.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9163" y="1376035"/>
                <a:ext cx="1310684" cy="1146086"/>
              </a:xfrm>
              <a:prstGeom prst="rect">
                <a:avLst/>
              </a:prstGeom>
            </p:spPr>
          </p:pic>
          <p:pic>
            <p:nvPicPr>
              <p:cNvPr id="27" name="Picture 26" descr="chat.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23531" y="1641120"/>
                <a:ext cx="703728" cy="567638"/>
              </a:xfrm>
              <a:prstGeom prst="rect">
                <a:avLst/>
              </a:prstGeom>
            </p:spPr>
          </p:pic>
        </p:grpSp>
        <p:sp>
          <p:nvSpPr>
            <p:cNvPr id="86" name="Text Placeholder 2"/>
            <p:cNvSpPr txBox="1">
              <a:spLocks/>
            </p:cNvSpPr>
            <p:nvPr/>
          </p:nvSpPr>
          <p:spPr>
            <a:xfrm flipH="1">
              <a:off x="670515" y="3271489"/>
              <a:ext cx="1234633" cy="310838"/>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1" dirty="0">
                  <a:solidFill>
                    <a:schemeClr val="tx1"/>
                  </a:solidFill>
                  <a:latin typeface="Arial"/>
                  <a:cs typeface="Arial"/>
                </a:rPr>
                <a:t>Point of Sale</a:t>
              </a:r>
            </a:p>
          </p:txBody>
        </p:sp>
      </p:grpSp>
      <p:grpSp>
        <p:nvGrpSpPr>
          <p:cNvPr id="28" name="Group 27"/>
          <p:cNvGrpSpPr/>
          <p:nvPr/>
        </p:nvGrpSpPr>
        <p:grpSpPr>
          <a:xfrm>
            <a:off x="1093822" y="3578100"/>
            <a:ext cx="1234633" cy="764440"/>
            <a:chOff x="670515" y="1311386"/>
            <a:chExt cx="1234633" cy="1018191"/>
          </a:xfrm>
        </p:grpSpPr>
        <p:pic>
          <p:nvPicPr>
            <p:cNvPr id="30" name="Picture 29" descr="partner.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7824" y="1311386"/>
              <a:ext cx="788657" cy="770783"/>
            </a:xfrm>
            <a:prstGeom prst="rect">
              <a:avLst/>
            </a:prstGeom>
          </p:spPr>
        </p:pic>
        <p:sp>
          <p:nvSpPr>
            <p:cNvPr id="87" name="Text Placeholder 2"/>
            <p:cNvSpPr txBox="1">
              <a:spLocks/>
            </p:cNvSpPr>
            <p:nvPr/>
          </p:nvSpPr>
          <p:spPr>
            <a:xfrm flipH="1">
              <a:off x="670515" y="2018739"/>
              <a:ext cx="1234633" cy="310838"/>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1" dirty="0">
                  <a:solidFill>
                    <a:schemeClr val="tx1"/>
                  </a:solidFill>
                  <a:latin typeface="Arial"/>
                  <a:cs typeface="Arial"/>
                </a:rPr>
                <a:t>Partner</a:t>
              </a:r>
            </a:p>
          </p:txBody>
        </p:sp>
      </p:grpSp>
      <p:sp>
        <p:nvSpPr>
          <p:cNvPr id="91" name="Text Placeholder 2"/>
          <p:cNvSpPr txBox="1">
            <a:spLocks/>
          </p:cNvSpPr>
          <p:nvPr/>
        </p:nvSpPr>
        <p:spPr>
          <a:xfrm flipH="1">
            <a:off x="4262696" y="3741837"/>
            <a:ext cx="1976118" cy="572109"/>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351" b="1" dirty="0">
                <a:solidFill>
                  <a:schemeClr val="tx2"/>
                </a:solidFill>
                <a:latin typeface="Arial"/>
                <a:cs typeface="Arial"/>
              </a:rPr>
              <a:t>App, API, Analytics Infrastructure</a:t>
            </a:r>
          </a:p>
        </p:txBody>
      </p:sp>
      <p:grpSp>
        <p:nvGrpSpPr>
          <p:cNvPr id="25" name="Group 24"/>
          <p:cNvGrpSpPr/>
          <p:nvPr/>
        </p:nvGrpSpPr>
        <p:grpSpPr>
          <a:xfrm>
            <a:off x="1093822" y="1938882"/>
            <a:ext cx="1234633" cy="779429"/>
            <a:chOff x="670515" y="3972237"/>
            <a:chExt cx="1234633" cy="1038156"/>
          </a:xfrm>
        </p:grpSpPr>
        <p:sp>
          <p:nvSpPr>
            <p:cNvPr id="85" name="Text Placeholder 2"/>
            <p:cNvSpPr txBox="1">
              <a:spLocks/>
            </p:cNvSpPr>
            <p:nvPr/>
          </p:nvSpPr>
          <p:spPr>
            <a:xfrm flipH="1">
              <a:off x="670515" y="4699555"/>
              <a:ext cx="1234633" cy="310838"/>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201" dirty="0">
                  <a:solidFill>
                    <a:schemeClr val="tx1"/>
                  </a:solidFill>
                  <a:latin typeface="Arial"/>
                  <a:cs typeface="Arial"/>
                </a:rPr>
                <a:t>Mobile</a:t>
              </a:r>
            </a:p>
          </p:txBody>
        </p:sp>
        <p:grpSp>
          <p:nvGrpSpPr>
            <p:cNvPr id="23" name="Group 22"/>
            <p:cNvGrpSpPr/>
            <p:nvPr/>
          </p:nvGrpSpPr>
          <p:grpSpPr>
            <a:xfrm>
              <a:off x="1012681" y="3972237"/>
              <a:ext cx="518942" cy="812620"/>
              <a:chOff x="-1633708" y="1430180"/>
              <a:chExt cx="628348" cy="983941"/>
            </a:xfrm>
          </p:grpSpPr>
          <p:pic>
            <p:nvPicPr>
              <p:cNvPr id="8" name="Picture 7" descr="smartphone.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33708" y="1430180"/>
                <a:ext cx="628348" cy="983941"/>
              </a:xfrm>
              <a:prstGeom prst="rect">
                <a:avLst/>
              </a:prstGeom>
            </p:spPr>
          </p:pic>
          <p:pic>
            <p:nvPicPr>
              <p:cNvPr id="92" name="Picture 91" descr="app_logic.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08438" y="1737656"/>
                <a:ext cx="393672" cy="343147"/>
              </a:xfrm>
              <a:prstGeom prst="rect">
                <a:avLst/>
              </a:prstGeom>
            </p:spPr>
          </p:pic>
        </p:grpSp>
      </p:grpSp>
      <p:sp>
        <p:nvSpPr>
          <p:cNvPr id="102" name="TextBox 101"/>
          <p:cNvSpPr txBox="1"/>
          <p:nvPr/>
        </p:nvSpPr>
        <p:spPr>
          <a:xfrm>
            <a:off x="6782142" y="3094331"/>
            <a:ext cx="2127998" cy="548895"/>
          </a:xfrm>
          <a:prstGeom prst="rect">
            <a:avLst/>
          </a:prstGeom>
          <a:noFill/>
        </p:spPr>
        <p:txBody>
          <a:bodyPr wrap="none" rtlCol="0">
            <a:noAutofit/>
          </a:bodyPr>
          <a:lstStyle/>
          <a:p>
            <a:pPr algn="ctr"/>
            <a:r>
              <a:rPr lang="en-US" sz="1201" b="1" dirty="0">
                <a:solidFill>
                  <a:srgbClr val="7F7F7F"/>
                </a:solidFill>
                <a:latin typeface="Arial"/>
                <a:cs typeface="Arial"/>
              </a:rPr>
              <a:t>ESB, SOA,</a:t>
            </a:r>
          </a:p>
          <a:p>
            <a:pPr algn="ctr"/>
            <a:r>
              <a:rPr lang="en-US" sz="1201" b="1" dirty="0">
                <a:solidFill>
                  <a:srgbClr val="7F7F7F"/>
                </a:solidFill>
                <a:latin typeface="Arial"/>
                <a:cs typeface="Arial"/>
              </a:rPr>
              <a:t>App Servers,</a:t>
            </a:r>
          </a:p>
          <a:p>
            <a:pPr algn="ctr"/>
            <a:r>
              <a:rPr lang="en-US" sz="1351" b="1" dirty="0">
                <a:solidFill>
                  <a:srgbClr val="7F7F7F"/>
                </a:solidFill>
                <a:latin typeface="Arial"/>
                <a:cs typeface="Arial"/>
              </a:rPr>
              <a:t>Databases</a:t>
            </a:r>
            <a:endParaRPr lang="en-US" sz="1201" b="1" dirty="0">
              <a:solidFill>
                <a:srgbClr val="7F7F7F"/>
              </a:solidFill>
              <a:latin typeface="Arial"/>
              <a:cs typeface="Arial"/>
            </a:endParaRPr>
          </a:p>
        </p:txBody>
      </p:sp>
      <p:cxnSp>
        <p:nvCxnSpPr>
          <p:cNvPr id="42" name="Straight Arrow Connector 41"/>
          <p:cNvCxnSpPr/>
          <p:nvPr/>
        </p:nvCxnSpPr>
        <p:spPr>
          <a:xfrm flipV="1">
            <a:off x="6364706" y="2671104"/>
            <a:ext cx="0" cy="1689611"/>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6349586" y="2675227"/>
            <a:ext cx="804672" cy="7228"/>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6349586" y="4353488"/>
            <a:ext cx="804672" cy="7228"/>
          </a:xfrm>
          <a:prstGeom prst="straightConnector1">
            <a:avLst/>
          </a:prstGeom>
          <a:ln w="34925">
            <a:solidFill>
              <a:srgbClr val="F82201"/>
            </a:solidFill>
            <a:prstDash val="sys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5643317" y="3468565"/>
            <a:ext cx="721389" cy="0"/>
          </a:xfrm>
          <a:prstGeom prst="straightConnector1">
            <a:avLst/>
          </a:prstGeom>
          <a:ln w="34925">
            <a:solidFill>
              <a:srgbClr val="F8220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5035438" y="3254585"/>
            <a:ext cx="424380" cy="419610"/>
            <a:chOff x="4547131" y="3072257"/>
            <a:chExt cx="558751" cy="558897"/>
          </a:xfrm>
        </p:grpSpPr>
        <p:pic>
          <p:nvPicPr>
            <p:cNvPr id="58" name="Picture 57"/>
            <p:cNvPicPr>
              <a:picLocks noChangeAspect="1"/>
            </p:cNvPicPr>
            <p:nvPr/>
          </p:nvPicPr>
          <p:blipFill>
            <a:blip r:embed="rId14"/>
            <a:stretch>
              <a:fillRect/>
            </a:stretch>
          </p:blipFill>
          <p:spPr>
            <a:xfrm flipH="1">
              <a:off x="4547131" y="3072257"/>
              <a:ext cx="558751" cy="558897"/>
            </a:xfrm>
            <a:prstGeom prst="rect">
              <a:avLst/>
            </a:prstGeom>
          </p:spPr>
        </p:pic>
        <p:pic>
          <p:nvPicPr>
            <p:cNvPr id="60" name="Picture 59"/>
            <p:cNvPicPr>
              <a:picLocks noChangeAspect="1"/>
            </p:cNvPicPr>
            <p:nvPr/>
          </p:nvPicPr>
          <p:blipFill>
            <a:blip r:embed="rId15"/>
            <a:stretch>
              <a:fillRect/>
            </a:stretch>
          </p:blipFill>
          <p:spPr>
            <a:xfrm>
              <a:off x="4618929" y="3133868"/>
              <a:ext cx="415154" cy="446801"/>
            </a:xfrm>
            <a:prstGeom prst="rect">
              <a:avLst/>
            </a:prstGeom>
          </p:spPr>
        </p:pic>
      </p:grpSp>
      <p:cxnSp>
        <p:nvCxnSpPr>
          <p:cNvPr id="40" name="Straight Arrow Connector 39"/>
          <p:cNvCxnSpPr/>
          <p:nvPr/>
        </p:nvCxnSpPr>
        <p:spPr>
          <a:xfrm flipH="1">
            <a:off x="4021936" y="2062995"/>
            <a:ext cx="7762" cy="2790599"/>
          </a:xfrm>
          <a:prstGeom prst="straightConnector1">
            <a:avLst/>
          </a:prstGeom>
          <a:ln w="34925" cmpd="sng">
            <a:solidFill>
              <a:srgbClr val="FF4300"/>
            </a:solidFill>
            <a:prstDash val="sysDot"/>
            <a:headEnd type="none"/>
            <a:tailEnd type="none"/>
          </a:ln>
        </p:spPr>
        <p:style>
          <a:lnRef idx="2">
            <a:schemeClr val="accent1"/>
          </a:lnRef>
          <a:fillRef idx="0">
            <a:schemeClr val="accent1"/>
          </a:fillRef>
          <a:effectRef idx="1">
            <a:schemeClr val="accent1"/>
          </a:effectRef>
          <a:fontRef idx="minor">
            <a:schemeClr val="tx1"/>
          </a:fontRef>
        </p:style>
      </p:cxnSp>
      <p:cxnSp>
        <p:nvCxnSpPr>
          <p:cNvPr id="73" name="Elbow Connector 80"/>
          <p:cNvCxnSpPr/>
          <p:nvPr/>
        </p:nvCxnSpPr>
        <p:spPr>
          <a:xfrm flipH="1">
            <a:off x="2328455" y="3943115"/>
            <a:ext cx="1701243"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4" name="Elbow Connector 80"/>
          <p:cNvCxnSpPr/>
          <p:nvPr/>
        </p:nvCxnSpPr>
        <p:spPr>
          <a:xfrm flipH="1">
            <a:off x="2328455" y="3029041"/>
            <a:ext cx="1701243"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cxnSp>
        <p:nvCxnSpPr>
          <p:cNvPr id="75" name="Elbow Connector 80"/>
          <p:cNvCxnSpPr/>
          <p:nvPr/>
        </p:nvCxnSpPr>
        <p:spPr>
          <a:xfrm flipH="1">
            <a:off x="2328455" y="2066906"/>
            <a:ext cx="1701243" cy="0"/>
          </a:xfrm>
          <a:prstGeom prst="straightConnector1">
            <a:avLst/>
          </a:prstGeom>
          <a:ln w="34925" cmpd="sng">
            <a:solidFill>
              <a:schemeClr val="tx2"/>
            </a:solidFill>
            <a:prstDash val="sysDot"/>
            <a:headEnd type="none"/>
            <a:tailEnd type="arrow"/>
          </a:ln>
          <a:effectLst/>
        </p:spPr>
        <p:style>
          <a:lnRef idx="2">
            <a:schemeClr val="accent6"/>
          </a:lnRef>
          <a:fillRef idx="0">
            <a:schemeClr val="accent6"/>
          </a:fillRef>
          <a:effectRef idx="1">
            <a:schemeClr val="accent6"/>
          </a:effectRef>
          <a:fontRef idx="minor">
            <a:schemeClr val="tx1"/>
          </a:fontRef>
        </p:style>
      </p:cxnSp>
      <p:sp>
        <p:nvSpPr>
          <p:cNvPr id="79" name="Text Placeholder 2"/>
          <p:cNvSpPr txBox="1">
            <a:spLocks/>
          </p:cNvSpPr>
          <p:nvPr/>
        </p:nvSpPr>
        <p:spPr>
          <a:xfrm flipH="1">
            <a:off x="1106404" y="5344988"/>
            <a:ext cx="1234633" cy="309061"/>
          </a:xfrm>
          <a:prstGeom prst="rect">
            <a:avLst/>
          </a:prstGeom>
        </p:spPr>
        <p:txBody>
          <a:bodyPr anchor="t">
            <a:norm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126" b="1" dirty="0">
                <a:solidFill>
                  <a:srgbClr val="686868"/>
                </a:solidFill>
                <a:latin typeface="Arial"/>
                <a:cs typeface="Arial"/>
              </a:rPr>
              <a:t>Apps</a:t>
            </a:r>
          </a:p>
        </p:txBody>
      </p:sp>
      <p:sp>
        <p:nvSpPr>
          <p:cNvPr id="80" name="Text Placeholder 2"/>
          <p:cNvSpPr txBox="1">
            <a:spLocks/>
          </p:cNvSpPr>
          <p:nvPr/>
        </p:nvSpPr>
        <p:spPr>
          <a:xfrm flipH="1">
            <a:off x="6782142" y="4726478"/>
            <a:ext cx="2253644" cy="309061"/>
          </a:xfrm>
          <a:prstGeom prst="rect">
            <a:avLst/>
          </a:prstGeom>
        </p:spPr>
        <p:txBody>
          <a:bodyPr anchor="t">
            <a:noAutofit/>
          </a:bodyPr>
          <a:lstStyle>
            <a:lvl1pPr marL="380893" indent="-380893" algn="l" defTabSz="1015716" rtl="0" eaLnBrk="1" latinLnBrk="0" hangingPunct="1">
              <a:spcBef>
                <a:spcPct val="20000"/>
              </a:spcBef>
              <a:buFont typeface="Arial" pitchFamily="34" charset="0"/>
              <a:buChar char="•"/>
              <a:defRPr sz="3600" b="0" i="0" kern="1200">
                <a:solidFill>
                  <a:srgbClr val="444444"/>
                </a:solidFill>
                <a:latin typeface="Helvetica Light"/>
                <a:ea typeface="+mn-ea"/>
                <a:cs typeface="Helvetica Light"/>
              </a:defRPr>
            </a:lvl1pPr>
            <a:lvl2pPr marL="825269" indent="-317411" algn="l" defTabSz="1015716" rtl="0" eaLnBrk="1" latinLnBrk="0" hangingPunct="1">
              <a:spcBef>
                <a:spcPct val="20000"/>
              </a:spcBef>
              <a:buFont typeface="Arial" pitchFamily="34" charset="0"/>
              <a:buChar char="–"/>
              <a:defRPr sz="3100" b="0" i="0" kern="1200">
                <a:solidFill>
                  <a:srgbClr val="444444"/>
                </a:solidFill>
                <a:latin typeface="Helvetica Light"/>
                <a:ea typeface="+mn-ea"/>
                <a:cs typeface="Helvetica Light"/>
              </a:defRPr>
            </a:lvl2pPr>
            <a:lvl3pPr marL="1269644" indent="-253929" algn="l" defTabSz="1015716" rtl="0" eaLnBrk="1" latinLnBrk="0" hangingPunct="1">
              <a:spcBef>
                <a:spcPct val="20000"/>
              </a:spcBef>
              <a:buFont typeface="Arial" pitchFamily="34" charset="0"/>
              <a:buChar char="•"/>
              <a:defRPr sz="2700" b="0" i="0" kern="1200">
                <a:solidFill>
                  <a:srgbClr val="444444"/>
                </a:solidFill>
                <a:latin typeface="Helvetica Light"/>
                <a:ea typeface="+mn-ea"/>
                <a:cs typeface="Helvetica Light"/>
              </a:defRPr>
            </a:lvl3pPr>
            <a:lvl4pPr marL="1777502"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4pPr>
            <a:lvl5pPr marL="2285360" indent="-253929" algn="l" defTabSz="1015716" rtl="0" eaLnBrk="1" latinLnBrk="0" hangingPunct="1">
              <a:spcBef>
                <a:spcPct val="20000"/>
              </a:spcBef>
              <a:buFont typeface="Arial" pitchFamily="34" charset="0"/>
              <a:buChar char="»"/>
              <a:defRPr sz="2200" b="0" i="0" kern="1200">
                <a:solidFill>
                  <a:srgbClr val="444444"/>
                </a:solidFill>
                <a:latin typeface="Helvetica Light"/>
                <a:ea typeface="+mn-ea"/>
                <a:cs typeface="Helvetica Light"/>
              </a:defRPr>
            </a:lvl5pPr>
            <a:lvl6pPr marL="2793218"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1075"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08933"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16791" indent="-253929" algn="l" defTabSz="1015716"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buNone/>
            </a:pPr>
            <a:r>
              <a:rPr lang="en-US" sz="1126" b="1" dirty="0">
                <a:solidFill>
                  <a:srgbClr val="686868"/>
                </a:solidFill>
                <a:latin typeface="Arial"/>
                <a:cs typeface="Arial"/>
              </a:rPr>
              <a:t>Backend Services</a:t>
            </a:r>
          </a:p>
        </p:txBody>
      </p:sp>
    </p:spTree>
    <p:extLst>
      <p:ext uri="{BB962C8B-B14F-4D97-AF65-F5344CB8AC3E}">
        <p14:creationId xmlns:p14="http://schemas.microsoft.com/office/powerpoint/2010/main" val="17308868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7834" y="170122"/>
            <a:ext cx="8205261" cy="785553"/>
          </a:xfrm>
        </p:spPr>
        <p:txBody>
          <a:bodyPr/>
          <a:lstStyle/>
          <a:p>
            <a:r>
              <a:rPr lang="en-US" altLang="en-US" dirty="0"/>
              <a:t>Apps, APIs and API </a:t>
            </a:r>
            <a:r>
              <a:rPr lang="en-US" altLang="en-US" dirty="0" err="1"/>
              <a:t>Mgmt</a:t>
            </a:r>
            <a:r>
              <a:rPr lang="en-US" altLang="en-US" dirty="0"/>
              <a:t>…</a:t>
            </a:r>
            <a:endParaRPr lang="en-IN" dirty="0"/>
          </a:p>
        </p:txBody>
      </p:sp>
      <p:sp>
        <p:nvSpPr>
          <p:cNvPr id="4" name="AutoShape 39"/>
          <p:cNvSpPr>
            <a:spLocks noChangeArrowheads="1"/>
          </p:cNvSpPr>
          <p:nvPr/>
        </p:nvSpPr>
        <p:spPr bwMode="auto">
          <a:xfrm rot="5400000">
            <a:off x="604523" y="848849"/>
            <a:ext cx="5319712" cy="5873091"/>
          </a:xfrm>
          <a:prstGeom prst="rtTriangle">
            <a:avLst/>
          </a:prstGeom>
          <a:gradFill rotWithShape="1">
            <a:gsLst>
              <a:gs pos="0">
                <a:srgbClr val="33CC33">
                  <a:alpha val="39998"/>
                </a:srgbClr>
              </a:gs>
              <a:gs pos="100000">
                <a:schemeClr val="bg1"/>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endParaRPr lang="en-US" altLang="en-US"/>
          </a:p>
        </p:txBody>
      </p:sp>
      <p:sp>
        <p:nvSpPr>
          <p:cNvPr id="5" name="AutoShape 49"/>
          <p:cNvSpPr>
            <a:spLocks noChangeArrowheads="1"/>
          </p:cNvSpPr>
          <p:nvPr/>
        </p:nvSpPr>
        <p:spPr bwMode="auto">
          <a:xfrm>
            <a:off x="2060256" y="5029199"/>
            <a:ext cx="1828800" cy="1651000"/>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alpha val="74998"/>
              </a:schemeClr>
            </a:prstShdw>
          </a:effectLst>
        </p:spPr>
        <p:txBody>
          <a:bodyPr wrap="none" anchor="ctr"/>
          <a:lstStyle/>
          <a:p>
            <a:pPr>
              <a:defRPr/>
            </a:pPr>
            <a:endParaRPr lang="en-US">
              <a:latin typeface="Gill Sans" charset="0"/>
              <a:ea typeface="MS PGothic" charset="0"/>
              <a:cs typeface="Arial" charset="0"/>
            </a:endParaRPr>
          </a:p>
        </p:txBody>
      </p:sp>
      <p:sp>
        <p:nvSpPr>
          <p:cNvPr id="6" name="AutoShape 2"/>
          <p:cNvSpPr>
            <a:spLocks noChangeArrowheads="1"/>
          </p:cNvSpPr>
          <p:nvPr/>
        </p:nvSpPr>
        <p:spPr bwMode="auto">
          <a:xfrm>
            <a:off x="3685856" y="3289299"/>
            <a:ext cx="1828800" cy="889000"/>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alpha val="74998"/>
              </a:schemeClr>
            </a:prstShdw>
          </a:effectLst>
        </p:spPr>
        <p:txBody>
          <a:bodyPr wrap="none" anchor="ctr"/>
          <a:lstStyle/>
          <a:p>
            <a:pPr>
              <a:defRPr/>
            </a:pPr>
            <a:endParaRPr lang="en-US">
              <a:latin typeface="Gill Sans" charset="0"/>
              <a:ea typeface="MS PGothic" charset="0"/>
              <a:cs typeface="Arial" charset="0"/>
            </a:endParaRPr>
          </a:p>
        </p:txBody>
      </p:sp>
      <p:sp>
        <p:nvSpPr>
          <p:cNvPr id="8" name="TextBox 26"/>
          <p:cNvSpPr txBox="1">
            <a:spLocks noChangeArrowheads="1"/>
          </p:cNvSpPr>
          <p:nvPr/>
        </p:nvSpPr>
        <p:spPr bwMode="auto">
          <a:xfrm>
            <a:off x="2006281" y="6249987"/>
            <a:ext cx="106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rPr>
              <a:t>Business Owner</a:t>
            </a:r>
          </a:p>
        </p:txBody>
      </p:sp>
      <p:sp>
        <p:nvSpPr>
          <p:cNvPr id="9" name="TextBox 29"/>
          <p:cNvSpPr txBox="1">
            <a:spLocks noChangeArrowheads="1"/>
          </p:cNvSpPr>
          <p:nvPr/>
        </p:nvSpPr>
        <p:spPr bwMode="auto">
          <a:xfrm>
            <a:off x="3166744" y="6332537"/>
            <a:ext cx="482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rPr>
              <a:t>IT</a:t>
            </a:r>
          </a:p>
        </p:txBody>
      </p:sp>
      <p:sp>
        <p:nvSpPr>
          <p:cNvPr id="10" name="AutoShape 30"/>
          <p:cNvSpPr>
            <a:spLocks noChangeArrowheads="1"/>
          </p:cNvSpPr>
          <p:nvPr/>
        </p:nvSpPr>
        <p:spPr bwMode="auto">
          <a:xfrm>
            <a:off x="4714556" y="1562099"/>
            <a:ext cx="2667000" cy="1485900"/>
          </a:xfrm>
          <a:prstGeom prst="roundRect">
            <a:avLst>
              <a:gd name="adj" fmla="val 16667"/>
            </a:avLst>
          </a:prstGeom>
          <a:solidFill>
            <a:schemeClr val="bg1"/>
          </a:solidFill>
          <a:ln w="9525">
            <a:solidFill>
              <a:schemeClr val="hlink"/>
            </a:solidFill>
            <a:round/>
            <a:headEnd/>
            <a:tailEnd/>
          </a:ln>
          <a:effectLst>
            <a:prstShdw prst="shdw17" dist="17961" dir="2700000">
              <a:schemeClr val="hlink">
                <a:gamma/>
                <a:shade val="60000"/>
                <a:invGamma/>
                <a:alpha val="74998"/>
              </a:schemeClr>
            </a:prstShdw>
          </a:effectLst>
        </p:spPr>
        <p:txBody>
          <a:bodyPr wrap="none" anchor="ctr"/>
          <a:lstStyle/>
          <a:p>
            <a:pPr>
              <a:defRPr/>
            </a:pPr>
            <a:endParaRPr lang="en-US">
              <a:latin typeface="Gill Sans" charset="0"/>
              <a:ea typeface="MS PGothic" charset="0"/>
              <a:cs typeface="Arial" charset="0"/>
            </a:endParaRPr>
          </a:p>
        </p:txBody>
      </p:sp>
      <p:sp>
        <p:nvSpPr>
          <p:cNvPr id="11" name="Right Arrow 10"/>
          <p:cNvSpPr>
            <a:spLocks noChangeArrowheads="1"/>
          </p:cNvSpPr>
          <p:nvPr/>
        </p:nvSpPr>
        <p:spPr bwMode="auto">
          <a:xfrm rot="-2700000">
            <a:off x="4752656" y="3019424"/>
            <a:ext cx="381000" cy="381000"/>
          </a:xfrm>
          <a:prstGeom prst="rightArrow">
            <a:avLst>
              <a:gd name="adj1" fmla="val 50000"/>
              <a:gd name="adj2" fmla="val 50000"/>
            </a:avLst>
          </a:prstGeom>
          <a:solidFill>
            <a:srgbClr val="474A90"/>
          </a:solidFill>
          <a:ln w="25400">
            <a:solidFill>
              <a:srgbClr val="7889FB"/>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pic>
        <p:nvPicPr>
          <p:cNvPr id="12" name="Picture 6" descr="C:\Documents and Settings\Administrator\My Documents\pitches\pics\Small_Business_SEO_Mobile_Devic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3695" y="1946275"/>
            <a:ext cx="1138237"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4"/>
          <p:cNvGrpSpPr>
            <a:grpSpLocks/>
          </p:cNvGrpSpPr>
          <p:nvPr/>
        </p:nvGrpSpPr>
        <p:grpSpPr bwMode="auto">
          <a:xfrm>
            <a:off x="3835081" y="3362324"/>
            <a:ext cx="736600" cy="719138"/>
            <a:chOff x="362154" y="3503584"/>
            <a:chExt cx="1478143" cy="1500216"/>
          </a:xfrm>
        </p:grpSpPr>
        <p:pic>
          <p:nvPicPr>
            <p:cNvPr id="1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154" y="3571875"/>
              <a:ext cx="1234871"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p:cNvSpPr>
              <a:spLocks noChangeArrowheads="1"/>
            </p:cNvSpPr>
            <p:nvPr/>
          </p:nvSpPr>
          <p:spPr bwMode="auto">
            <a:xfrm rot="1196549">
              <a:off x="713786" y="3503584"/>
              <a:ext cx="1099597" cy="30352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800" b="1">
                  <a:solidFill>
                    <a:schemeClr val="tx1"/>
                  </a:solidFill>
                  <a:latin typeface="Gill Sans" pitchFamily="34" charset="0"/>
                  <a:ea typeface="MS PGothic" panose="020B0600070205080204" pitchFamily="34" charset="-128"/>
                </a:defRPr>
              </a:lvl1pPr>
              <a:lvl2pPr marL="742950" indent="-285750" defTabSz="912813" eaLnBrk="0" hangingPunct="0">
                <a:defRPr sz="800" b="1">
                  <a:solidFill>
                    <a:schemeClr val="tx1"/>
                  </a:solidFill>
                  <a:latin typeface="Gill Sans" pitchFamily="34" charset="0"/>
                  <a:ea typeface="MS PGothic" panose="020B0600070205080204" pitchFamily="34" charset="-128"/>
                </a:defRPr>
              </a:lvl2pPr>
              <a:lvl3pPr marL="1143000" indent="-228600" defTabSz="912813" eaLnBrk="0" hangingPunct="0">
                <a:defRPr sz="800" b="1">
                  <a:solidFill>
                    <a:schemeClr val="tx1"/>
                  </a:solidFill>
                  <a:latin typeface="Gill Sans" pitchFamily="34" charset="0"/>
                  <a:ea typeface="MS PGothic" panose="020B0600070205080204" pitchFamily="34" charset="-128"/>
                </a:defRPr>
              </a:lvl3pPr>
              <a:lvl4pPr marL="1600200" indent="-228600" defTabSz="912813" eaLnBrk="0" hangingPunct="0">
                <a:defRPr sz="800" b="1">
                  <a:solidFill>
                    <a:schemeClr val="tx1"/>
                  </a:solidFill>
                  <a:latin typeface="Gill Sans" pitchFamily="34" charset="0"/>
                  <a:ea typeface="MS PGothic" panose="020B0600070205080204" pitchFamily="34" charset="-128"/>
                </a:defRPr>
              </a:lvl4pPr>
              <a:lvl5pPr marL="2057400" indent="-228600" defTabSz="912813" eaLnBrk="0" hangingPunct="0">
                <a:defRPr sz="800" b="1">
                  <a:solidFill>
                    <a:schemeClr val="tx1"/>
                  </a:solidFill>
                  <a:latin typeface="Gill Sans" pitchFamily="34" charset="0"/>
                  <a:ea typeface="MS PGothic" panose="020B0600070205080204" pitchFamily="34" charset="-128"/>
                </a:defRPr>
              </a:lvl5pPr>
              <a:lvl6pPr marL="25146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endParaRPr lang="en-US" altLang="en-US" sz="2400" b="0">
                <a:latin typeface="Arial" panose="020B0604020202020204" pitchFamily="34" charset="0"/>
              </a:endParaRPr>
            </a:p>
          </p:txBody>
        </p:sp>
        <p:sp>
          <p:nvSpPr>
            <p:cNvPr id="16" name="Rectangle 8"/>
            <p:cNvSpPr>
              <a:spLocks noChangeArrowheads="1"/>
            </p:cNvSpPr>
            <p:nvPr/>
          </p:nvSpPr>
          <p:spPr bwMode="auto">
            <a:xfrm rot="5400000">
              <a:off x="1132533" y="4124153"/>
              <a:ext cx="1116639" cy="2988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912813" eaLnBrk="0" hangingPunct="0">
                <a:defRPr sz="800" b="1">
                  <a:solidFill>
                    <a:schemeClr val="tx1"/>
                  </a:solidFill>
                  <a:latin typeface="Gill Sans" pitchFamily="34" charset="0"/>
                  <a:ea typeface="MS PGothic" panose="020B0600070205080204" pitchFamily="34" charset="-128"/>
                </a:defRPr>
              </a:lvl1pPr>
              <a:lvl2pPr marL="742950" indent="-285750" defTabSz="912813" eaLnBrk="0" hangingPunct="0">
                <a:defRPr sz="800" b="1">
                  <a:solidFill>
                    <a:schemeClr val="tx1"/>
                  </a:solidFill>
                  <a:latin typeface="Gill Sans" pitchFamily="34" charset="0"/>
                  <a:ea typeface="MS PGothic" panose="020B0600070205080204" pitchFamily="34" charset="-128"/>
                </a:defRPr>
              </a:lvl2pPr>
              <a:lvl3pPr marL="1143000" indent="-228600" defTabSz="912813" eaLnBrk="0" hangingPunct="0">
                <a:defRPr sz="800" b="1">
                  <a:solidFill>
                    <a:schemeClr val="tx1"/>
                  </a:solidFill>
                  <a:latin typeface="Gill Sans" pitchFamily="34" charset="0"/>
                  <a:ea typeface="MS PGothic" panose="020B0600070205080204" pitchFamily="34" charset="-128"/>
                </a:defRPr>
              </a:lvl3pPr>
              <a:lvl4pPr marL="1600200" indent="-228600" defTabSz="912813" eaLnBrk="0" hangingPunct="0">
                <a:defRPr sz="800" b="1">
                  <a:solidFill>
                    <a:schemeClr val="tx1"/>
                  </a:solidFill>
                  <a:latin typeface="Gill Sans" pitchFamily="34" charset="0"/>
                  <a:ea typeface="MS PGothic" panose="020B0600070205080204" pitchFamily="34" charset="-128"/>
                </a:defRPr>
              </a:lvl4pPr>
              <a:lvl5pPr marL="2057400" indent="-228600" defTabSz="912813" eaLnBrk="0" hangingPunct="0">
                <a:defRPr sz="800" b="1">
                  <a:solidFill>
                    <a:schemeClr val="tx1"/>
                  </a:solidFill>
                  <a:latin typeface="Gill Sans" pitchFamily="34" charset="0"/>
                  <a:ea typeface="MS PGothic" panose="020B0600070205080204" pitchFamily="34" charset="-128"/>
                </a:defRPr>
              </a:lvl5pPr>
              <a:lvl6pPr marL="25146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defTabSz="912813"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endParaRPr lang="en-US" altLang="en-US" sz="2400" b="0">
                <a:latin typeface="Arial" panose="020B0604020202020204" pitchFamily="34" charset="0"/>
              </a:endParaRPr>
            </a:p>
          </p:txBody>
        </p:sp>
      </p:grpSp>
      <p:pic>
        <p:nvPicPr>
          <p:cNvPr id="17" name="Picture 2" descr="C:\Documents and Settings\Administrator\My Documents\pitches\pics\prius12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3970" y="1646238"/>
            <a:ext cx="890587"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C:\Documents and Settings\Administrator\Desktop\panasonic-viera-th-46pz81-plasma-hdtv.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357" y="1676400"/>
            <a:ext cx="766763"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37"/>
          <p:cNvGrpSpPr>
            <a:grpSpLocks noChangeAspect="1"/>
          </p:cNvGrpSpPr>
          <p:nvPr/>
        </p:nvGrpSpPr>
        <p:grpSpPr bwMode="auto">
          <a:xfrm>
            <a:off x="6468744" y="2249488"/>
            <a:ext cx="698500" cy="638175"/>
            <a:chOff x="3505200" y="1676400"/>
            <a:chExt cx="1073150" cy="1073150"/>
          </a:xfrm>
        </p:grpSpPr>
        <p:pic>
          <p:nvPicPr>
            <p:cNvPr id="20" name="Picture 5" descr="C:\Documents and Settings\Administrator\Local Settings\Temporary Internet Files\Content.IE5\VS2I2FT6\MC900432609[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5200" y="16764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5" descr="C:\Documents and Settings\Administrator\Local Settings\Temporary Internet Files\Content.IE5\VS2I2FT6\MC900432609[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7600" y="1828800"/>
              <a:ext cx="9207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Picture 45" descr="build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4819" y="4632324"/>
            <a:ext cx="1079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46"/>
          <p:cNvSpPr>
            <a:spLocks noChangeShapeType="1"/>
          </p:cNvSpPr>
          <p:nvPr/>
        </p:nvSpPr>
        <p:spPr bwMode="auto">
          <a:xfrm>
            <a:off x="3314381" y="4468812"/>
            <a:ext cx="0" cy="392112"/>
          </a:xfrm>
          <a:prstGeom prst="line">
            <a:avLst/>
          </a:prstGeom>
          <a:noFill/>
          <a:ln w="3175">
            <a:solidFill>
              <a:schemeClr val="tx1"/>
            </a:solidFill>
            <a:round/>
            <a:headEnd/>
            <a:tailEnd/>
          </a:ln>
          <a:effectLst>
            <a:prstShdw prst="shdw17" dist="17961" dir="2700000">
              <a:schemeClr val="tx1">
                <a:gamma/>
                <a:shade val="60000"/>
                <a:invGamma/>
                <a:alpha val="74998"/>
              </a:schemeClr>
            </a:prstShdw>
          </a:effectLst>
          <a:extLst>
            <a:ext uri="{909E8E84-426E-40dd-AFC4-6F175D3DCCD1}"/>
          </a:extLst>
        </p:spPr>
        <p:txBody>
          <a:bodyPr/>
          <a:lstStyle/>
          <a:p>
            <a:pPr>
              <a:defRPr/>
            </a:pPr>
            <a:endParaRPr lang="en-US">
              <a:latin typeface="Gill Sans" charset="0"/>
              <a:ea typeface="MS PGothic" charset="0"/>
              <a:cs typeface="Arial" charset="0"/>
            </a:endParaRPr>
          </a:p>
        </p:txBody>
      </p:sp>
      <p:sp>
        <p:nvSpPr>
          <p:cNvPr id="24" name="Line 47"/>
          <p:cNvSpPr>
            <a:spLocks noChangeShapeType="1"/>
          </p:cNvSpPr>
          <p:nvPr/>
        </p:nvSpPr>
        <p:spPr bwMode="auto">
          <a:xfrm>
            <a:off x="3685856" y="4468812"/>
            <a:ext cx="0" cy="392112"/>
          </a:xfrm>
          <a:prstGeom prst="line">
            <a:avLst/>
          </a:prstGeom>
          <a:noFill/>
          <a:ln w="3175">
            <a:solidFill>
              <a:schemeClr val="tx1"/>
            </a:solidFill>
            <a:round/>
            <a:headEnd/>
            <a:tailEnd/>
          </a:ln>
          <a:effectLst>
            <a:prstShdw prst="shdw17" dist="17961" dir="2700000">
              <a:schemeClr val="tx1">
                <a:gamma/>
                <a:shade val="60000"/>
                <a:invGamma/>
                <a:alpha val="74998"/>
              </a:schemeClr>
            </a:prstShdw>
          </a:effectLst>
          <a:extLst>
            <a:ext uri="{909E8E84-426E-40dd-AFC4-6F175D3DCCD1}"/>
          </a:extLst>
        </p:spPr>
        <p:txBody>
          <a:bodyPr/>
          <a:lstStyle/>
          <a:p>
            <a:pPr>
              <a:defRPr/>
            </a:pPr>
            <a:endParaRPr lang="en-US">
              <a:latin typeface="Gill Sans" charset="0"/>
              <a:ea typeface="MS PGothic" charset="0"/>
              <a:cs typeface="Arial" charset="0"/>
            </a:endParaRPr>
          </a:p>
        </p:txBody>
      </p:sp>
      <p:pic>
        <p:nvPicPr>
          <p:cNvPr id="25" name="Picture 27" descr="Business Analy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8195" y="3448049"/>
            <a:ext cx="6127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6" descr="Business Us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8220" y="5638799"/>
            <a:ext cx="66357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8" descr="IT Architec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17531" y="5635625"/>
            <a:ext cx="674688"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9"/>
          <p:cNvSpPr txBox="1">
            <a:spLocks noChangeArrowheads="1"/>
          </p:cNvSpPr>
          <p:nvPr/>
        </p:nvSpPr>
        <p:spPr bwMode="auto">
          <a:xfrm>
            <a:off x="4525644" y="3957637"/>
            <a:ext cx="825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rPr>
              <a:t>Developer</a:t>
            </a:r>
          </a:p>
        </p:txBody>
      </p:sp>
      <p:sp>
        <p:nvSpPr>
          <p:cNvPr id="29" name="TextBox 29"/>
          <p:cNvSpPr txBox="1">
            <a:spLocks noChangeArrowheads="1"/>
          </p:cNvSpPr>
          <p:nvPr/>
        </p:nvSpPr>
        <p:spPr bwMode="auto">
          <a:xfrm>
            <a:off x="6379844" y="2814637"/>
            <a:ext cx="952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lnSpc>
                <a:spcPct val="90000"/>
              </a:lnSpc>
            </a:pPr>
            <a:r>
              <a:rPr lang="en-US" altLang="en-US" sz="1000" b="0">
                <a:solidFill>
                  <a:srgbClr val="000000"/>
                </a:solidFill>
                <a:latin typeface="Arial" panose="020B0604020202020204" pitchFamily="34" charset="0"/>
              </a:rPr>
              <a:t>Consumers</a:t>
            </a:r>
          </a:p>
        </p:txBody>
      </p:sp>
      <p:sp>
        <p:nvSpPr>
          <p:cNvPr id="30" name="Right Arrow 52"/>
          <p:cNvSpPr>
            <a:spLocks noChangeArrowheads="1"/>
          </p:cNvSpPr>
          <p:nvPr/>
        </p:nvSpPr>
        <p:spPr bwMode="auto">
          <a:xfrm rot="-2700000">
            <a:off x="3990656" y="4225924"/>
            <a:ext cx="381000" cy="381000"/>
          </a:xfrm>
          <a:prstGeom prst="rightArrow">
            <a:avLst>
              <a:gd name="adj1" fmla="val 50000"/>
              <a:gd name="adj2" fmla="val 50000"/>
            </a:avLst>
          </a:prstGeom>
          <a:solidFill>
            <a:srgbClr val="474A90"/>
          </a:solidFill>
          <a:ln w="25400">
            <a:solidFill>
              <a:srgbClr val="7889FB"/>
            </a:solidFill>
            <a:miter lim="800000"/>
            <a:headEnd/>
            <a:tailEnd/>
          </a:ln>
          <a:effectLst>
            <a:outerShdw blurRad="63500" dist="38100" dir="2700000" algn="tl" rotWithShape="0">
              <a:srgbClr val="000000">
                <a:alpha val="39998"/>
              </a:srgbClr>
            </a:outerShdw>
          </a:effectLst>
        </p:spPr>
        <p:txBody>
          <a:bodyPr lIns="91437" tIns="45718" rIns="91437" bIns="45718"/>
          <a:lstStyle/>
          <a:p>
            <a:pPr>
              <a:lnSpc>
                <a:spcPct val="90000"/>
              </a:lnSpc>
              <a:buFont typeface="Times New Roman" pitchFamily="16" charset="0"/>
              <a:buNone/>
              <a:defRPr/>
            </a:pPr>
            <a:endParaRPr lang="en-US" sz="1200" dirty="0">
              <a:solidFill>
                <a:srgbClr val="000000">
                  <a:lumMod val="25000"/>
                </a:srgbClr>
              </a:solidFill>
              <a:latin typeface="Arial"/>
              <a:ea typeface="ＭＳ Ｐゴシック" charset="0"/>
              <a:cs typeface="ＭＳ Ｐゴシック" charset="0"/>
            </a:endParaRPr>
          </a:p>
        </p:txBody>
      </p:sp>
      <p:pic>
        <p:nvPicPr>
          <p:cNvPr id="31" name="Picture 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8644" y="4313238"/>
            <a:ext cx="773112"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7"/>
          <p:cNvSpPr>
            <a:spLocks noChangeArrowheads="1"/>
          </p:cNvSpPr>
          <p:nvPr/>
        </p:nvSpPr>
        <p:spPr bwMode="auto">
          <a:xfrm>
            <a:off x="452120" y="1871663"/>
            <a:ext cx="2535237" cy="331152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lnSpc>
                <a:spcPct val="110000"/>
              </a:lnSpc>
              <a:tabLst>
                <a:tab pos="457200" algn="l"/>
              </a:tabLst>
              <a:defRPr/>
            </a:pPr>
            <a:r>
              <a:rPr lang="en-US" sz="1600" dirty="0">
                <a:latin typeface="Calibri" pitchFamily="34" charset="0"/>
              </a:rPr>
              <a:t>New business opportunities</a:t>
            </a:r>
          </a:p>
          <a:p>
            <a:pPr>
              <a:lnSpc>
                <a:spcPct val="110000"/>
              </a:lnSpc>
              <a:buFontTx/>
              <a:buChar char="•"/>
              <a:tabLst>
                <a:tab pos="457200" algn="l"/>
              </a:tabLst>
              <a:defRPr/>
            </a:pPr>
            <a:r>
              <a:rPr lang="en-US" sz="1600" dirty="0">
                <a:latin typeface="Calibri" pitchFamily="34" charset="0"/>
              </a:rPr>
              <a:t> New markets</a:t>
            </a:r>
          </a:p>
          <a:p>
            <a:pPr>
              <a:lnSpc>
                <a:spcPct val="110000"/>
              </a:lnSpc>
              <a:buFontTx/>
              <a:buChar char="•"/>
              <a:tabLst>
                <a:tab pos="457200" algn="l"/>
              </a:tabLst>
              <a:defRPr/>
            </a:pPr>
            <a:r>
              <a:rPr lang="en-US" sz="1600" dirty="0">
                <a:latin typeface="Calibri" pitchFamily="34" charset="0"/>
              </a:rPr>
              <a:t> Increase customers</a:t>
            </a:r>
          </a:p>
          <a:p>
            <a:pPr>
              <a:lnSpc>
                <a:spcPct val="110000"/>
              </a:lnSpc>
              <a:buFontTx/>
              <a:buChar char="•"/>
              <a:tabLst>
                <a:tab pos="457200" algn="l"/>
              </a:tabLst>
              <a:defRPr/>
            </a:pPr>
            <a:r>
              <a:rPr lang="en-US" sz="1600" dirty="0">
                <a:latin typeface="Calibri" pitchFamily="34" charset="0"/>
              </a:rPr>
              <a:t> Enhance branding</a:t>
            </a:r>
          </a:p>
          <a:p>
            <a:pPr>
              <a:lnSpc>
                <a:spcPct val="110000"/>
              </a:lnSpc>
              <a:buFontTx/>
              <a:buChar char="•"/>
              <a:tabLst>
                <a:tab pos="457200" algn="l"/>
              </a:tabLst>
              <a:defRPr/>
            </a:pPr>
            <a:r>
              <a:rPr lang="en-US" sz="1600" dirty="0">
                <a:latin typeface="Calibri" pitchFamily="34" charset="0"/>
              </a:rPr>
              <a:t> Competitive advantage</a:t>
            </a:r>
          </a:p>
          <a:p>
            <a:pPr>
              <a:lnSpc>
                <a:spcPct val="110000"/>
              </a:lnSpc>
              <a:tabLst>
                <a:tab pos="457200" algn="l"/>
              </a:tabLst>
              <a:defRPr/>
            </a:pPr>
            <a:r>
              <a:rPr lang="en-US" sz="1600" dirty="0">
                <a:latin typeface="Calibri" pitchFamily="34" charset="0"/>
              </a:rPr>
              <a:t/>
            </a:r>
            <a:br>
              <a:rPr lang="en-US" sz="1600" dirty="0">
                <a:latin typeface="Calibri" pitchFamily="34" charset="0"/>
              </a:rPr>
            </a:br>
            <a:r>
              <a:rPr lang="en-US" sz="1600" dirty="0">
                <a:latin typeface="Calibri" pitchFamily="34" charset="0"/>
              </a:rPr>
              <a:t>Extend development team</a:t>
            </a:r>
          </a:p>
          <a:p>
            <a:pPr>
              <a:lnSpc>
                <a:spcPct val="110000"/>
              </a:lnSpc>
              <a:buFontTx/>
              <a:buChar char="•"/>
              <a:tabLst>
                <a:tab pos="457200" algn="l"/>
              </a:tabLst>
              <a:defRPr/>
            </a:pPr>
            <a:r>
              <a:rPr lang="en-US" sz="1600" dirty="0">
                <a:latin typeface="Calibri" pitchFamily="34" charset="0"/>
              </a:rPr>
              <a:t>Increase innovation</a:t>
            </a:r>
          </a:p>
          <a:p>
            <a:pPr>
              <a:lnSpc>
                <a:spcPct val="110000"/>
              </a:lnSpc>
              <a:buFontTx/>
              <a:buChar char="•"/>
              <a:tabLst>
                <a:tab pos="457200" algn="l"/>
              </a:tabLst>
              <a:defRPr/>
            </a:pPr>
            <a:r>
              <a:rPr lang="en-US" sz="1600" dirty="0">
                <a:latin typeface="Calibri" pitchFamily="34" charset="0"/>
              </a:rPr>
              <a:t>Increase scale</a:t>
            </a:r>
            <a:br>
              <a:rPr lang="en-US" sz="1600" dirty="0">
                <a:latin typeface="Calibri" pitchFamily="34" charset="0"/>
              </a:rPr>
            </a:br>
            <a:endParaRPr lang="en-US" sz="1600" dirty="0">
              <a:latin typeface="Calibri" pitchFamily="34" charset="0"/>
            </a:endParaRPr>
          </a:p>
          <a:p>
            <a:pPr>
              <a:lnSpc>
                <a:spcPct val="110000"/>
              </a:lnSpc>
              <a:tabLst>
                <a:tab pos="457200" algn="l"/>
              </a:tabLst>
              <a:defRPr/>
            </a:pPr>
            <a:r>
              <a:rPr lang="en-US" sz="1600" dirty="0">
                <a:latin typeface="Calibri" pitchFamily="34" charset="0"/>
              </a:rPr>
              <a:t>Partner/supplier </a:t>
            </a:r>
          </a:p>
          <a:p>
            <a:pPr>
              <a:lnSpc>
                <a:spcPct val="110000"/>
              </a:lnSpc>
              <a:tabLst>
                <a:tab pos="457200" algn="l"/>
              </a:tabLst>
              <a:defRPr/>
            </a:pPr>
            <a:r>
              <a:rPr lang="en-US" sz="1600" dirty="0">
                <a:latin typeface="Calibri" pitchFamily="34" charset="0"/>
              </a:rPr>
              <a:t>alignment</a:t>
            </a:r>
          </a:p>
        </p:txBody>
      </p:sp>
      <p:sp>
        <p:nvSpPr>
          <p:cNvPr id="33" name="AutoShape 40"/>
          <p:cNvSpPr>
            <a:spLocks noChangeArrowheads="1"/>
          </p:cNvSpPr>
          <p:nvPr/>
        </p:nvSpPr>
        <p:spPr bwMode="auto">
          <a:xfrm rot="-5400000">
            <a:off x="3910488" y="1764506"/>
            <a:ext cx="5413375" cy="4649788"/>
          </a:xfrm>
          <a:prstGeom prst="rtTriangle">
            <a:avLst/>
          </a:prstGeom>
          <a:gradFill rotWithShape="1">
            <a:gsLst>
              <a:gs pos="0">
                <a:srgbClr val="F04E37">
                  <a:alpha val="39998"/>
                </a:srgbClr>
              </a:gs>
              <a:gs pos="100000">
                <a:schemeClr val="bg1"/>
              </a:gs>
            </a:gsLst>
            <a:path path="rect">
              <a:fillToRect t="100000" r="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endParaRPr lang="en-US" altLang="en-US"/>
          </a:p>
        </p:txBody>
      </p:sp>
      <p:sp>
        <p:nvSpPr>
          <p:cNvPr id="34" name="Text Box 41"/>
          <p:cNvSpPr txBox="1">
            <a:spLocks noChangeArrowheads="1"/>
          </p:cNvSpPr>
          <p:nvPr/>
        </p:nvSpPr>
        <p:spPr bwMode="auto">
          <a:xfrm>
            <a:off x="474749" y="1460187"/>
            <a:ext cx="2878137" cy="36671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i="1" u="sng" dirty="0">
                <a:effectLst>
                  <a:outerShdw blurRad="38100" dist="38100" dir="2700000" algn="tl">
                    <a:srgbClr val="C0C0C0"/>
                  </a:outerShdw>
                </a:effectLst>
              </a:rPr>
              <a:t>Benefits</a:t>
            </a:r>
          </a:p>
        </p:txBody>
      </p:sp>
      <p:sp>
        <p:nvSpPr>
          <p:cNvPr id="35" name="Text Box 42"/>
          <p:cNvSpPr txBox="1">
            <a:spLocks noChangeArrowheads="1"/>
          </p:cNvSpPr>
          <p:nvPr/>
        </p:nvSpPr>
        <p:spPr bwMode="auto">
          <a:xfrm>
            <a:off x="7462520" y="3355975"/>
            <a:ext cx="1506537" cy="36671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spcBef>
                <a:spcPct val="50000"/>
              </a:spcBef>
              <a:defRPr/>
            </a:pPr>
            <a:r>
              <a:rPr lang="en-US" i="1" u="sng">
                <a:effectLst>
                  <a:outerShdw blurRad="38100" dist="38100" dir="2700000" algn="tl">
                    <a:srgbClr val="C0C0C0"/>
                  </a:outerShdw>
                </a:effectLst>
              </a:rPr>
              <a:t>Challenges</a:t>
            </a:r>
          </a:p>
        </p:txBody>
      </p:sp>
      <p:sp>
        <p:nvSpPr>
          <p:cNvPr id="36" name="Rectangle 43"/>
          <p:cNvSpPr>
            <a:spLocks noChangeArrowheads="1"/>
          </p:cNvSpPr>
          <p:nvPr/>
        </p:nvSpPr>
        <p:spPr bwMode="auto">
          <a:xfrm>
            <a:off x="6962996" y="3517758"/>
            <a:ext cx="1846262" cy="357981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lgn="r">
              <a:lnSpc>
                <a:spcPct val="110000"/>
              </a:lnSpc>
              <a:tabLst>
                <a:tab pos="457200" algn="l"/>
              </a:tabLst>
              <a:defRPr/>
            </a:pPr>
            <a:endParaRPr lang="en-US" sz="1600" dirty="0">
              <a:latin typeface="Calibri" pitchFamily="34" charset="0"/>
            </a:endParaRPr>
          </a:p>
          <a:p>
            <a:pPr algn="r">
              <a:lnSpc>
                <a:spcPct val="110000"/>
              </a:lnSpc>
              <a:tabLst>
                <a:tab pos="457200" algn="l"/>
              </a:tabLst>
              <a:defRPr/>
            </a:pPr>
            <a:r>
              <a:rPr lang="en-US" sz="1600" dirty="0">
                <a:latin typeface="Calibri" pitchFamily="34" charset="0"/>
              </a:rPr>
              <a:t>Business strategy</a:t>
            </a:r>
          </a:p>
          <a:p>
            <a:pPr algn="r">
              <a:lnSpc>
                <a:spcPct val="110000"/>
              </a:lnSpc>
              <a:tabLst>
                <a:tab pos="457200" algn="l"/>
              </a:tabLst>
              <a:defRPr/>
            </a:pPr>
            <a:endParaRPr lang="en-US" sz="1600" dirty="0">
              <a:latin typeface="Calibri" pitchFamily="34" charset="0"/>
            </a:endParaRPr>
          </a:p>
          <a:p>
            <a:pPr algn="r">
              <a:lnSpc>
                <a:spcPct val="110000"/>
              </a:lnSpc>
              <a:tabLst>
                <a:tab pos="457200" algn="l"/>
              </a:tabLst>
              <a:defRPr/>
            </a:pPr>
            <a:r>
              <a:rPr lang="en-US" sz="1600" dirty="0">
                <a:latin typeface="Calibri" pitchFamily="34" charset="0"/>
              </a:rPr>
              <a:t>Infrastructure</a:t>
            </a:r>
          </a:p>
          <a:p>
            <a:pPr algn="r">
              <a:lnSpc>
                <a:spcPct val="110000"/>
              </a:lnSpc>
              <a:buFontTx/>
              <a:buChar char="•"/>
              <a:tabLst>
                <a:tab pos="457200" algn="l"/>
              </a:tabLst>
              <a:defRPr/>
            </a:pPr>
            <a:r>
              <a:rPr lang="en-US" sz="1600" dirty="0">
                <a:latin typeface="Calibri" pitchFamily="34" charset="0"/>
              </a:rPr>
              <a:t> Security</a:t>
            </a:r>
          </a:p>
          <a:p>
            <a:pPr algn="r">
              <a:lnSpc>
                <a:spcPct val="110000"/>
              </a:lnSpc>
              <a:buFontTx/>
              <a:buChar char="•"/>
              <a:tabLst>
                <a:tab pos="457200" algn="l"/>
              </a:tabLst>
              <a:defRPr/>
            </a:pPr>
            <a:r>
              <a:rPr lang="en-US" sz="1600" dirty="0">
                <a:latin typeface="Calibri" pitchFamily="34" charset="0"/>
              </a:rPr>
              <a:t> Creation</a:t>
            </a:r>
          </a:p>
          <a:p>
            <a:pPr algn="r">
              <a:lnSpc>
                <a:spcPct val="110000"/>
              </a:lnSpc>
              <a:buFontTx/>
              <a:buChar char="•"/>
              <a:tabLst>
                <a:tab pos="457200" algn="l"/>
              </a:tabLst>
              <a:defRPr/>
            </a:pPr>
            <a:r>
              <a:rPr lang="en-US" sz="1600" dirty="0">
                <a:latin typeface="Calibri" pitchFamily="34" charset="0"/>
              </a:rPr>
              <a:t> Scalability</a:t>
            </a:r>
          </a:p>
          <a:p>
            <a:pPr algn="r">
              <a:lnSpc>
                <a:spcPct val="110000"/>
              </a:lnSpc>
              <a:tabLst>
                <a:tab pos="457200" algn="l"/>
              </a:tabLst>
              <a:defRPr/>
            </a:pPr>
            <a:endParaRPr lang="en-US" sz="1600" dirty="0">
              <a:latin typeface="Calibri" pitchFamily="34" charset="0"/>
            </a:endParaRPr>
          </a:p>
          <a:p>
            <a:pPr algn="r">
              <a:lnSpc>
                <a:spcPct val="110000"/>
              </a:lnSpc>
              <a:tabLst>
                <a:tab pos="457200" algn="l"/>
              </a:tabLst>
              <a:defRPr/>
            </a:pPr>
            <a:r>
              <a:rPr lang="en-US" sz="1600" dirty="0">
                <a:latin typeface="Calibri" pitchFamily="34" charset="0"/>
              </a:rPr>
              <a:t>Operational control</a:t>
            </a:r>
          </a:p>
          <a:p>
            <a:pPr algn="r">
              <a:lnSpc>
                <a:spcPct val="110000"/>
              </a:lnSpc>
              <a:buFontTx/>
              <a:buChar char="•"/>
              <a:tabLst>
                <a:tab pos="457200" algn="l"/>
              </a:tabLst>
              <a:defRPr/>
            </a:pPr>
            <a:r>
              <a:rPr lang="en-US" sz="1600" dirty="0">
                <a:latin typeface="Calibri" pitchFamily="34" charset="0"/>
              </a:rPr>
              <a:t> Publish</a:t>
            </a:r>
          </a:p>
          <a:p>
            <a:pPr algn="r">
              <a:lnSpc>
                <a:spcPct val="110000"/>
              </a:lnSpc>
              <a:buFontTx/>
              <a:buChar char="•"/>
              <a:tabLst>
                <a:tab pos="457200" algn="l"/>
              </a:tabLst>
              <a:defRPr/>
            </a:pPr>
            <a:r>
              <a:rPr lang="en-US" sz="1600" dirty="0">
                <a:latin typeface="Calibri" pitchFamily="34" charset="0"/>
              </a:rPr>
              <a:t> Analyze</a:t>
            </a:r>
          </a:p>
          <a:p>
            <a:pPr algn="r">
              <a:lnSpc>
                <a:spcPct val="110000"/>
              </a:lnSpc>
              <a:buFontTx/>
              <a:buChar char="•"/>
              <a:tabLst>
                <a:tab pos="457200" algn="l"/>
              </a:tabLst>
              <a:defRPr/>
            </a:pPr>
            <a:r>
              <a:rPr lang="en-US" sz="1600" dirty="0">
                <a:latin typeface="Calibri" pitchFamily="34" charset="0"/>
              </a:rPr>
              <a:t> Monitor </a:t>
            </a:r>
          </a:p>
          <a:p>
            <a:pPr algn="r">
              <a:lnSpc>
                <a:spcPct val="110000"/>
              </a:lnSpc>
              <a:buFontTx/>
              <a:buChar char="•"/>
              <a:tabLst>
                <a:tab pos="457200" algn="l"/>
              </a:tabLst>
              <a:defRPr/>
            </a:pPr>
            <a:endParaRPr lang="en-US" sz="1600" dirty="0">
              <a:latin typeface="Calibri" pitchFamily="34" charset="0"/>
            </a:endParaRPr>
          </a:p>
        </p:txBody>
      </p:sp>
    </p:spTree>
    <p:extLst>
      <p:ext uri="{BB962C8B-B14F-4D97-AF65-F5344CB8AC3E}">
        <p14:creationId xmlns:p14="http://schemas.microsoft.com/office/powerpoint/2010/main" val="24054749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4" name="Rectangle 3"/>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5" name="Rounded Rectangle 4"/>
          <p:cNvSpPr/>
          <p:nvPr/>
        </p:nvSpPr>
        <p:spPr>
          <a:xfrm>
            <a:off x="5586279" y="3970107"/>
            <a:ext cx="1924864"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ounded Rectangle 5"/>
          <p:cNvSpPr/>
          <p:nvPr/>
        </p:nvSpPr>
        <p:spPr>
          <a:xfrm>
            <a:off x="3554147" y="3986795"/>
            <a:ext cx="1924865" cy="155777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ight Arrow 6"/>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10" name="Rounded Rectangle 9"/>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4761"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74762"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3" name="Rounded Rectangle 12"/>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4764"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74765" name="TextBox 11"/>
          <p:cNvSpPr txBox="1">
            <a:spLocks noChangeArrowheads="1"/>
          </p:cNvSpPr>
          <p:nvPr/>
        </p:nvSpPr>
        <p:spPr bwMode="auto">
          <a:xfrm>
            <a:off x="3533885" y="3993945"/>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74766" name="TextBox 12"/>
          <p:cNvSpPr txBox="1">
            <a:spLocks noChangeArrowheads="1"/>
          </p:cNvSpPr>
          <p:nvPr/>
        </p:nvSpPr>
        <p:spPr bwMode="auto">
          <a:xfrm>
            <a:off x="5574360" y="3993945"/>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17" name="Rectangle 16"/>
          <p:cNvSpPr/>
          <p:nvPr/>
        </p:nvSpPr>
        <p:spPr>
          <a:xfrm>
            <a:off x="1474339" y="4018974"/>
            <a:ext cx="1983266" cy="152558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dirty="0"/>
          </a:p>
        </p:txBody>
      </p:sp>
      <p:sp>
        <p:nvSpPr>
          <p:cNvPr id="74768" name="TextBox 16"/>
          <p:cNvSpPr txBox="1">
            <a:spLocks noChangeArrowheads="1"/>
          </p:cNvSpPr>
          <p:nvPr/>
        </p:nvSpPr>
        <p:spPr bwMode="auto">
          <a:xfrm>
            <a:off x="1502944" y="2191844"/>
            <a:ext cx="1924864" cy="132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Create an “easy to do business with” environment for partners</a:t>
            </a:r>
          </a:p>
          <a:p>
            <a:pPr eaLnBrk="1" hangingPunct="1">
              <a:buFont typeface="Arial" panose="020B0604020202020204" pitchFamily="34" charset="0"/>
              <a:buChar char="•"/>
            </a:pPr>
            <a:r>
              <a:rPr lang="en-US" altLang="en-US" sz="901" b="0">
                <a:latin typeface="Calibri" panose="020F0502020204030204" pitchFamily="34" charset="0"/>
              </a:rPr>
              <a:t>Establish a secure digital wallet for online purchases so personal financial data is not transmitted on the internet.</a:t>
            </a:r>
          </a:p>
          <a:p>
            <a:pPr eaLnBrk="1" hangingPunct="1">
              <a:buFont typeface="Arial" panose="020B0604020202020204" pitchFamily="34" charset="0"/>
              <a:buChar char="•"/>
            </a:pPr>
            <a:r>
              <a:rPr lang="en-US" altLang="en-US" sz="901" b="0">
                <a:latin typeface="Calibri" panose="020F0502020204030204" pitchFamily="34" charset="0"/>
              </a:rPr>
              <a:t>Provide a 360°view of the end user for member banks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19" name="TextBox 17"/>
          <p:cNvSpPr txBox="1">
            <a:spLocks noChangeArrowheads="1"/>
          </p:cNvSpPr>
          <p:nvPr/>
        </p:nvSpPr>
        <p:spPr bwMode="auto">
          <a:xfrm>
            <a:off x="3533885" y="2216872"/>
            <a:ext cx="1926056" cy="1051185"/>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An easy to use developer portal</a:t>
            </a:r>
          </a:p>
          <a:p>
            <a:pPr marL="171633" indent="-171633">
              <a:buFont typeface="+mj-lt"/>
              <a:buAutoNum type="arabicPeriod"/>
              <a:defRPr/>
            </a:pPr>
            <a:r>
              <a:rPr lang="en-US" sz="901" dirty="0">
                <a:latin typeface="Calibri" pitchFamily="34" charset="0"/>
              </a:rPr>
              <a:t>Rapid assembly of new Restful APIs for online merchants </a:t>
            </a:r>
          </a:p>
          <a:p>
            <a:pPr marL="171633" indent="-171633">
              <a:buFont typeface="+mj-lt"/>
              <a:buAutoNum type="arabicPeriod"/>
              <a:defRPr/>
            </a:pPr>
            <a:r>
              <a:rPr lang="en-US" sz="901" dirty="0">
                <a:latin typeface="Calibri" pitchFamily="34" charset="0"/>
              </a:rPr>
              <a:t>Extensive real-time analytics</a:t>
            </a:r>
          </a:p>
          <a:p>
            <a:pPr marL="128725" indent="-128725">
              <a:buFont typeface="Arial" charset="0"/>
              <a:buChar char="•"/>
              <a:defRPr/>
            </a:pPr>
            <a:endParaRPr lang="en-US" sz="826" dirty="0">
              <a:latin typeface="Calibri" pitchFamily="34" charset="0"/>
            </a:endParaRPr>
          </a:p>
        </p:txBody>
      </p:sp>
      <p:sp>
        <p:nvSpPr>
          <p:cNvPr id="74770" name="TextBox 18"/>
          <p:cNvSpPr txBox="1">
            <a:spLocks noChangeArrowheads="1"/>
          </p:cNvSpPr>
          <p:nvPr/>
        </p:nvSpPr>
        <p:spPr bwMode="auto">
          <a:xfrm>
            <a:off x="3554147" y="4302639"/>
            <a:ext cx="1924865" cy="77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Coupon redemption</a:t>
            </a:r>
          </a:p>
          <a:p>
            <a:pPr eaLnBrk="1" hangingPunct="1">
              <a:buFont typeface="Arial" panose="020B0604020202020204" pitchFamily="34" charset="0"/>
              <a:buChar char="•"/>
            </a:pPr>
            <a:r>
              <a:rPr lang="en-US" altLang="en-US" sz="901" b="0">
                <a:latin typeface="Calibri" panose="020F0502020204030204" pitchFamily="34" charset="0"/>
              </a:rPr>
              <a:t>Payment options</a:t>
            </a:r>
          </a:p>
          <a:p>
            <a:pPr eaLnBrk="1" hangingPunct="1">
              <a:buFont typeface="Arial" panose="020B0604020202020204" pitchFamily="34" charset="0"/>
              <a:buChar char="•"/>
            </a:pPr>
            <a:r>
              <a:rPr lang="en-US" altLang="en-US" sz="901" b="0">
                <a:latin typeface="Calibri" panose="020F0502020204030204" pitchFamily="34" charset="0"/>
              </a:rPr>
              <a:t>Partner Loyalty Programs</a:t>
            </a:r>
          </a:p>
          <a:p>
            <a:pPr eaLnBrk="1" hangingPunct="1">
              <a:buFont typeface="Arial" panose="020B0604020202020204" pitchFamily="34" charset="0"/>
              <a:buChar char="•"/>
            </a:pPr>
            <a:r>
              <a:rPr lang="en-US" altLang="en-US" sz="901" b="0">
                <a:latin typeface="Calibri" panose="020F0502020204030204" pitchFamily="34" charset="0"/>
              </a:rPr>
              <a:t>Account status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74771" name="TextBox 19"/>
          <p:cNvSpPr txBox="1">
            <a:spLocks noChangeArrowheads="1"/>
          </p:cNvSpPr>
          <p:nvPr/>
        </p:nvSpPr>
        <p:spPr bwMode="auto">
          <a:xfrm>
            <a:off x="5577936" y="2187076"/>
            <a:ext cx="1926056" cy="120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Improved relationships with members and partners</a:t>
            </a:r>
          </a:p>
          <a:p>
            <a:pPr eaLnBrk="1" hangingPunct="1">
              <a:buFont typeface="Arial" panose="020B0604020202020204" pitchFamily="34" charset="0"/>
              <a:buChar char="•"/>
            </a:pPr>
            <a:r>
              <a:rPr lang="en-US" altLang="en-US" sz="901" b="0">
                <a:latin typeface="Calibri" panose="020F0502020204030204" pitchFamily="34" charset="0"/>
              </a:rPr>
              <a:t>Increased transaction volumes and revenue generation</a:t>
            </a:r>
          </a:p>
          <a:p>
            <a:pPr eaLnBrk="1" hangingPunct="1">
              <a:buFont typeface="Arial" panose="020B0604020202020204" pitchFamily="34" charset="0"/>
              <a:buChar char="•"/>
            </a:pPr>
            <a:r>
              <a:rPr lang="en-US" altLang="en-US" sz="901" b="0">
                <a:latin typeface="Calibri" panose="020F0502020204030204" pitchFamily="34" charset="0"/>
              </a:rPr>
              <a:t>Gained real-time views of buying behavior and accelerated the timing of new, targeted offers to buyers</a:t>
            </a:r>
            <a:endParaRPr lang="en-US" altLang="en-US" sz="826">
              <a:latin typeface="Calibri" panose="020F0502020204030204" pitchFamily="34" charset="0"/>
            </a:endParaRPr>
          </a:p>
        </p:txBody>
      </p:sp>
      <p:sp>
        <p:nvSpPr>
          <p:cNvPr id="74772" name="TextBox 20"/>
          <p:cNvSpPr txBox="1">
            <a:spLocks noChangeArrowheads="1"/>
          </p:cNvSpPr>
          <p:nvPr/>
        </p:nvSpPr>
        <p:spPr bwMode="auto">
          <a:xfrm>
            <a:off x="5589855" y="4283569"/>
            <a:ext cx="2028557" cy="11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Groupon:  Daily Merchant coupons to help drive new customers</a:t>
            </a:r>
          </a:p>
          <a:p>
            <a:pPr eaLnBrk="1" hangingPunct="1">
              <a:buFont typeface="Arial" panose="020B0604020202020204" pitchFamily="34" charset="0"/>
              <a:buChar char="•"/>
            </a:pPr>
            <a:r>
              <a:rPr lang="en-US" altLang="en-US" sz="901" b="0">
                <a:latin typeface="Calibri" panose="020F0502020204030204" pitchFamily="34" charset="0"/>
              </a:rPr>
              <a:t>PayPal:  Account linkage to banks, credit and debit cards</a:t>
            </a:r>
          </a:p>
          <a:p>
            <a:pPr eaLnBrk="1" hangingPunct="1">
              <a:buFont typeface="Arial" panose="020B0604020202020204" pitchFamily="34" charset="0"/>
              <a:buChar char="•"/>
            </a:pPr>
            <a:r>
              <a:rPr lang="en-US" altLang="en-US" sz="901" b="0">
                <a:latin typeface="Calibri" panose="020F0502020204030204" pitchFamily="34" charset="0"/>
              </a:rPr>
              <a:t>Tripit Point Tracker: aggregates points from various travel industry merchants.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24" name="Title 1"/>
          <p:cNvSpPr txBox="1">
            <a:spLocks/>
          </p:cNvSpPr>
          <p:nvPr/>
        </p:nvSpPr>
        <p:spPr bwMode="auto">
          <a:xfrm>
            <a:off x="1485066" y="1312245"/>
            <a:ext cx="5078544"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latin typeface="+mj-lt"/>
                <a:cs typeface="MS PGothic" charset="0"/>
              </a:rPr>
              <a:t>Financial Services:  Leading Payments Processor</a:t>
            </a:r>
          </a:p>
        </p:txBody>
      </p:sp>
      <p:pic>
        <p:nvPicPr>
          <p:cNvPr id="74774" name="Picture 24" descr="http://konnectedadvisors.com/wordpress/wp-content/uploads/2011/10/financial-service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974" y="4144121"/>
            <a:ext cx="1875998" cy="13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IN" dirty="0" smtClean="0"/>
              <a:t>Business use case</a:t>
            </a:r>
            <a:endParaRPr lang="en-IN" dirty="0"/>
          </a:p>
        </p:txBody>
      </p:sp>
    </p:spTree>
    <p:extLst>
      <p:ext uri="{BB962C8B-B14F-4D97-AF65-F5344CB8AC3E}">
        <p14:creationId xmlns:p14="http://schemas.microsoft.com/office/powerpoint/2010/main" val="83246071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4" name="Rectangle 3"/>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5" name="Rounded Rectangle 4"/>
          <p:cNvSpPr/>
          <p:nvPr/>
        </p:nvSpPr>
        <p:spPr>
          <a:xfrm>
            <a:off x="5601774" y="4021359"/>
            <a:ext cx="1924865" cy="1574455"/>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ounded Rectangle 5"/>
          <p:cNvSpPr/>
          <p:nvPr/>
        </p:nvSpPr>
        <p:spPr>
          <a:xfrm>
            <a:off x="3569641" y="4021358"/>
            <a:ext cx="1924864" cy="1557769"/>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ight Arrow 6"/>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 name="Rounded Rectangle 8"/>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6809"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76810"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2" name="Rounded Rectangle 11"/>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6812"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76813" name="TextBox 11"/>
          <p:cNvSpPr txBox="1">
            <a:spLocks noChangeArrowheads="1"/>
          </p:cNvSpPr>
          <p:nvPr/>
        </p:nvSpPr>
        <p:spPr bwMode="auto">
          <a:xfrm>
            <a:off x="3549379" y="4021359"/>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76814" name="TextBox 12"/>
          <p:cNvSpPr txBox="1">
            <a:spLocks noChangeArrowheads="1"/>
          </p:cNvSpPr>
          <p:nvPr/>
        </p:nvSpPr>
        <p:spPr bwMode="auto">
          <a:xfrm>
            <a:off x="5589855" y="4021359"/>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76815" name="TextBox 16"/>
          <p:cNvSpPr txBox="1">
            <a:spLocks noChangeArrowheads="1"/>
          </p:cNvSpPr>
          <p:nvPr/>
        </p:nvSpPr>
        <p:spPr bwMode="auto">
          <a:xfrm>
            <a:off x="1502944" y="2187075"/>
            <a:ext cx="1924864" cy="78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Streamline claims processing for cost reduction.</a:t>
            </a:r>
          </a:p>
          <a:p>
            <a:pPr eaLnBrk="1" hangingPunct="1">
              <a:buFont typeface="Arial" panose="020B0604020202020204" pitchFamily="34" charset="0"/>
              <a:buChar char="•"/>
            </a:pPr>
            <a:r>
              <a:rPr lang="en-US" altLang="en-US" sz="901" b="0">
                <a:latin typeface="Calibri" panose="020F0502020204030204" pitchFamily="34" charset="0"/>
              </a:rPr>
              <a:t>Improve customer satisfaction by speeding up claim resolution.</a:t>
            </a:r>
          </a:p>
          <a:p>
            <a:pPr eaLnBrk="1" hangingPunct="1">
              <a:buFont typeface="Arial" panose="020B0604020202020204" pitchFamily="34" charset="0"/>
              <a:buChar char="•"/>
            </a:pPr>
            <a:r>
              <a:rPr lang="en-US" altLang="en-US" sz="901" b="0">
                <a:latin typeface="Calibri" panose="020F0502020204030204" pitchFamily="34" charset="0"/>
              </a:rPr>
              <a:t>Grow customer base.</a:t>
            </a:r>
          </a:p>
        </p:txBody>
      </p:sp>
      <p:sp>
        <p:nvSpPr>
          <p:cNvPr id="17" name="TextBox 17"/>
          <p:cNvSpPr txBox="1">
            <a:spLocks noChangeArrowheads="1"/>
          </p:cNvSpPr>
          <p:nvPr/>
        </p:nvSpPr>
        <p:spPr bwMode="auto">
          <a:xfrm>
            <a:off x="3533885" y="2147744"/>
            <a:ext cx="1926056" cy="1467068"/>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Exposes customer policy information on mobile devices</a:t>
            </a:r>
          </a:p>
          <a:p>
            <a:pPr marL="171633" indent="-171633">
              <a:buFont typeface="+mj-lt"/>
              <a:buAutoNum type="arabicPeriod"/>
              <a:defRPr/>
            </a:pPr>
            <a:r>
              <a:rPr lang="en-US" sz="901" dirty="0">
                <a:latin typeface="Calibri" pitchFamily="34" charset="0"/>
              </a:rPr>
              <a:t>Enable claims adjustors to include images of claim to verify damage estimate.</a:t>
            </a:r>
          </a:p>
          <a:p>
            <a:pPr marL="171633" indent="-171633">
              <a:buFont typeface="+mj-lt"/>
              <a:buAutoNum type="arabicPeriod"/>
              <a:defRPr/>
            </a:pPr>
            <a:r>
              <a:rPr lang="en-US" sz="901" dirty="0">
                <a:latin typeface="Calibri" pitchFamily="34" charset="0"/>
              </a:rPr>
              <a:t>Include select repair partners to exchange data for fast </a:t>
            </a:r>
            <a:r>
              <a:rPr lang="en-US" sz="901" dirty="0" err="1">
                <a:latin typeface="Calibri" pitchFamily="34" charset="0"/>
              </a:rPr>
              <a:t>resloution</a:t>
            </a:r>
            <a:r>
              <a:rPr lang="en-US" sz="901" dirty="0">
                <a:latin typeface="Calibri" pitchFamily="34" charset="0"/>
              </a:rPr>
              <a:t>. </a:t>
            </a:r>
          </a:p>
          <a:p>
            <a:pPr marL="128725" indent="-128725">
              <a:buFont typeface="Arial" charset="0"/>
              <a:buChar char="•"/>
              <a:defRPr/>
            </a:pPr>
            <a:endParaRPr lang="en-US" sz="826" dirty="0">
              <a:latin typeface="Calibri" pitchFamily="34" charset="0"/>
            </a:endParaRPr>
          </a:p>
        </p:txBody>
      </p:sp>
      <p:sp>
        <p:nvSpPr>
          <p:cNvPr id="76817" name="TextBox 18"/>
          <p:cNvSpPr txBox="1">
            <a:spLocks noChangeArrowheads="1"/>
          </p:cNvSpPr>
          <p:nvPr/>
        </p:nvSpPr>
        <p:spPr bwMode="auto">
          <a:xfrm>
            <a:off x="3569641" y="4325284"/>
            <a:ext cx="1924864" cy="92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Customer policy coverage access</a:t>
            </a:r>
          </a:p>
          <a:p>
            <a:pPr eaLnBrk="1" hangingPunct="1">
              <a:buFont typeface="Arial" panose="020B0604020202020204" pitchFamily="34" charset="0"/>
              <a:buChar char="•"/>
            </a:pPr>
            <a:r>
              <a:rPr lang="en-US" altLang="en-US" sz="901" b="0">
                <a:latin typeface="Calibri" panose="020F0502020204030204" pitchFamily="34" charset="0"/>
              </a:rPr>
              <a:t>Multimedia uploads to claim form</a:t>
            </a:r>
          </a:p>
          <a:p>
            <a:pPr eaLnBrk="1" hangingPunct="1">
              <a:buFont typeface="Arial" panose="020B0604020202020204" pitchFamily="34" charset="0"/>
              <a:buChar char="•"/>
            </a:pPr>
            <a:r>
              <a:rPr lang="en-US" altLang="en-US" sz="901" b="0">
                <a:latin typeface="Calibri" panose="020F0502020204030204" pitchFamily="34" charset="0"/>
              </a:rPr>
              <a:t>Repair estimate data exchange with select partners</a:t>
            </a:r>
          </a:p>
          <a:p>
            <a:pPr eaLnBrk="1" hangingPunct="1">
              <a:buFont typeface="Arial" panose="020B0604020202020204" pitchFamily="34" charset="0"/>
              <a:buChar char="•"/>
            </a:pPr>
            <a:r>
              <a:rPr lang="en-US" altLang="en-US" sz="901" b="0">
                <a:latin typeface="Calibri" panose="020F0502020204030204" pitchFamily="34" charset="0"/>
              </a:rPr>
              <a:t>Direct deposit banking approval</a:t>
            </a:r>
          </a:p>
        </p:txBody>
      </p:sp>
      <p:sp>
        <p:nvSpPr>
          <p:cNvPr id="76818" name="TextBox 19"/>
          <p:cNvSpPr txBox="1">
            <a:spLocks noChangeArrowheads="1"/>
          </p:cNvSpPr>
          <p:nvPr/>
        </p:nvSpPr>
        <p:spPr bwMode="auto">
          <a:xfrm>
            <a:off x="5577936" y="2187075"/>
            <a:ext cx="1926056" cy="161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Eliminated paper based claims and reduced processing time by 3 days</a:t>
            </a:r>
          </a:p>
          <a:p>
            <a:pPr eaLnBrk="1" hangingPunct="1">
              <a:buFont typeface="Arial" panose="020B0604020202020204" pitchFamily="34" charset="0"/>
              <a:buChar char="•"/>
            </a:pPr>
            <a:r>
              <a:rPr lang="en-US" altLang="en-US" sz="901" b="0">
                <a:latin typeface="Calibri" panose="020F0502020204030204" pitchFamily="34" charset="0"/>
              </a:rPr>
              <a:t>Customers had the option of having the claim check direct deposited to their banking account.</a:t>
            </a:r>
          </a:p>
          <a:p>
            <a:pPr eaLnBrk="1" hangingPunct="1">
              <a:buFont typeface="Arial" panose="020B0604020202020204" pitchFamily="34" charset="0"/>
              <a:buChar char="•"/>
            </a:pPr>
            <a:r>
              <a:rPr lang="en-US" altLang="en-US" sz="901" b="0">
                <a:latin typeface="Calibri" panose="020F0502020204030204" pitchFamily="34" charset="0"/>
              </a:rPr>
              <a:t>Overall Customer Satisfaction rating improved significantly and then used as central marketing theme.</a:t>
            </a:r>
          </a:p>
        </p:txBody>
      </p:sp>
      <p:sp>
        <p:nvSpPr>
          <p:cNvPr id="76819" name="TextBox 20"/>
          <p:cNvSpPr txBox="1">
            <a:spLocks noChangeArrowheads="1"/>
          </p:cNvSpPr>
          <p:nvPr/>
        </p:nvSpPr>
        <p:spPr bwMode="auto">
          <a:xfrm>
            <a:off x="5581512" y="4325284"/>
            <a:ext cx="2028557" cy="11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Google Maps: for directions once on the ground</a:t>
            </a:r>
          </a:p>
          <a:p>
            <a:pPr eaLnBrk="1" hangingPunct="1">
              <a:buFont typeface="Arial" panose="020B0604020202020204" pitchFamily="34" charset="0"/>
              <a:buChar char="•"/>
            </a:pPr>
            <a:r>
              <a:rPr lang="en-US" altLang="en-US" sz="901" b="0">
                <a:latin typeface="Calibri" panose="020F0502020204030204" pitchFamily="34" charset="0"/>
              </a:rPr>
              <a:t>Tripit: for aggregating travel information</a:t>
            </a:r>
          </a:p>
          <a:p>
            <a:pPr eaLnBrk="1" hangingPunct="1">
              <a:buFont typeface="Arial" panose="020B0604020202020204" pitchFamily="34" charset="0"/>
              <a:buChar char="•"/>
            </a:pPr>
            <a:r>
              <a:rPr lang="en-US" altLang="en-US" sz="901" b="0">
                <a:latin typeface="Calibri" panose="020F0502020204030204" pitchFamily="34" charset="0"/>
              </a:rPr>
              <a:t>Pizza Hut: food ordering and payment processing</a:t>
            </a:r>
          </a:p>
          <a:p>
            <a:pPr eaLnBrk="1" hangingPunct="1">
              <a:buFont typeface="Arial" panose="020B0604020202020204" pitchFamily="34" charset="0"/>
              <a:buChar char="•"/>
            </a:pPr>
            <a:endParaRPr lang="en-US" altLang="en-US" sz="901" b="0">
              <a:latin typeface="Calibri" panose="020F0502020204030204" pitchFamily="34" charset="0"/>
            </a:endParaRP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21" name="Title 1"/>
          <p:cNvSpPr txBox="1">
            <a:spLocks/>
          </p:cNvSpPr>
          <p:nvPr/>
        </p:nvSpPr>
        <p:spPr bwMode="auto">
          <a:xfrm>
            <a:off x="1485067" y="1312245"/>
            <a:ext cx="6120235"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latin typeface="+mj-lt"/>
                <a:cs typeface="MS PGothic" charset="0"/>
              </a:rPr>
              <a:t>Insurance:  Leading Property &amp; Casualty Insurance Firm</a:t>
            </a:r>
          </a:p>
        </p:txBody>
      </p:sp>
      <p:sp>
        <p:nvSpPr>
          <p:cNvPr id="22" name="Rounded Rectangle 21"/>
          <p:cNvSpPr/>
          <p:nvPr/>
        </p:nvSpPr>
        <p:spPr>
          <a:xfrm>
            <a:off x="1435008" y="4061882"/>
            <a:ext cx="1924865" cy="1557769"/>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76822" name="Snagit_PPT8334" descr="PPT833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4339" y="4108365"/>
            <a:ext cx="694858" cy="1433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3" name="Picture 4" descr="A Multimedia 911 Emergency Service In Chica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9926" y="4374152"/>
            <a:ext cx="1154918" cy="884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203229606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4" name="Rectangle 3"/>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5" name="Rounded Rectangle 4"/>
          <p:cNvSpPr/>
          <p:nvPr/>
        </p:nvSpPr>
        <p:spPr>
          <a:xfrm>
            <a:off x="5601774" y="4021359"/>
            <a:ext cx="1924865" cy="1574455"/>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ounded Rectangle 5"/>
          <p:cNvSpPr/>
          <p:nvPr/>
        </p:nvSpPr>
        <p:spPr>
          <a:xfrm>
            <a:off x="3569641" y="4021358"/>
            <a:ext cx="1924864" cy="1557769"/>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ight Arrow 6"/>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 name="Rounded Rectangle 8"/>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8857"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78858"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2" name="Rounded Rectangle 11"/>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8860"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78861" name="TextBox 11"/>
          <p:cNvSpPr txBox="1">
            <a:spLocks noChangeArrowheads="1"/>
          </p:cNvSpPr>
          <p:nvPr/>
        </p:nvSpPr>
        <p:spPr bwMode="auto">
          <a:xfrm>
            <a:off x="3549379" y="4021359"/>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78862" name="TextBox 12"/>
          <p:cNvSpPr txBox="1">
            <a:spLocks noChangeArrowheads="1"/>
          </p:cNvSpPr>
          <p:nvPr/>
        </p:nvSpPr>
        <p:spPr bwMode="auto">
          <a:xfrm>
            <a:off x="5589855" y="4021359"/>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78863" name="TextBox 16"/>
          <p:cNvSpPr txBox="1">
            <a:spLocks noChangeArrowheads="1"/>
          </p:cNvSpPr>
          <p:nvPr/>
        </p:nvSpPr>
        <p:spPr bwMode="auto">
          <a:xfrm>
            <a:off x="1502944" y="2187075"/>
            <a:ext cx="1924864" cy="133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628650" indent="-1714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Allow patients, physicians and medical </a:t>
            </a:r>
            <a:r>
              <a:rPr lang="en-US" altLang="en-US" sz="901">
                <a:latin typeface="Calibri" panose="020F0502020204030204" pitchFamily="34" charset="0"/>
              </a:rPr>
              <a:t>personnel secure multi-channel access to patient data </a:t>
            </a:r>
            <a:r>
              <a:rPr lang="en-US" altLang="en-US" sz="901" b="0">
                <a:latin typeface="Calibri" panose="020F0502020204030204" pitchFamily="34" charset="0"/>
              </a:rPr>
              <a:t>including: </a:t>
            </a:r>
          </a:p>
          <a:p>
            <a:pPr lvl="1" eaLnBrk="1" hangingPunct="1">
              <a:buFont typeface="Arial" panose="020B0604020202020204" pitchFamily="34" charset="0"/>
              <a:buChar char="•"/>
            </a:pPr>
            <a:r>
              <a:rPr lang="en-US" altLang="en-US" sz="901" b="0">
                <a:latin typeface="Calibri" panose="020F0502020204030204" pitchFamily="34" charset="0"/>
              </a:rPr>
              <a:t>Appointments</a:t>
            </a:r>
          </a:p>
          <a:p>
            <a:pPr lvl="1" eaLnBrk="1" hangingPunct="1">
              <a:buFont typeface="Arial" panose="020B0604020202020204" pitchFamily="34" charset="0"/>
              <a:buChar char="•"/>
            </a:pPr>
            <a:r>
              <a:rPr lang="en-US" altLang="en-US" sz="901" b="0">
                <a:latin typeface="Calibri" panose="020F0502020204030204" pitchFamily="34" charset="0"/>
              </a:rPr>
              <a:t>Insurance coverage</a:t>
            </a:r>
          </a:p>
          <a:p>
            <a:pPr lvl="1" eaLnBrk="1" hangingPunct="1">
              <a:buFont typeface="Arial" panose="020B0604020202020204" pitchFamily="34" charset="0"/>
              <a:buChar char="•"/>
            </a:pPr>
            <a:r>
              <a:rPr lang="en-US" altLang="en-US" sz="901" b="0">
                <a:latin typeface="Calibri" panose="020F0502020204030204" pitchFamily="34" charset="0"/>
              </a:rPr>
              <a:t>Prescription refills</a:t>
            </a:r>
          </a:p>
          <a:p>
            <a:pPr lvl="1" eaLnBrk="1" hangingPunct="1">
              <a:buFont typeface="Arial" panose="020B0604020202020204" pitchFamily="34" charset="0"/>
              <a:buChar char="•"/>
            </a:pPr>
            <a:r>
              <a:rPr lang="en-US" altLang="en-US" sz="901" b="0">
                <a:latin typeface="Calibri" panose="020F0502020204030204" pitchFamily="34" charset="0"/>
              </a:rPr>
              <a:t>Patient/physician email</a:t>
            </a:r>
          </a:p>
          <a:p>
            <a:pPr lvl="1" eaLnBrk="1" hangingPunct="1">
              <a:buFont typeface="Arial" panose="020B0604020202020204" pitchFamily="34" charset="0"/>
              <a:buChar char="•"/>
            </a:pPr>
            <a:endParaRPr lang="en-US" altLang="en-US" sz="901" b="0">
              <a:latin typeface="Calibri" panose="020F0502020204030204" pitchFamily="34" charset="0"/>
            </a:endParaRPr>
          </a:p>
        </p:txBody>
      </p:sp>
      <p:sp>
        <p:nvSpPr>
          <p:cNvPr id="17" name="TextBox 17"/>
          <p:cNvSpPr txBox="1">
            <a:spLocks noChangeArrowheads="1"/>
          </p:cNvSpPr>
          <p:nvPr/>
        </p:nvSpPr>
        <p:spPr bwMode="auto">
          <a:xfrm>
            <a:off x="3518390" y="2139401"/>
            <a:ext cx="1926056" cy="1467068"/>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A secure/encrypted environment for maintaining and transmitting sensitive patient data</a:t>
            </a:r>
          </a:p>
          <a:p>
            <a:pPr marL="171633" indent="-171633">
              <a:buFont typeface="+mj-lt"/>
              <a:buAutoNum type="arabicPeriod"/>
              <a:defRPr/>
            </a:pPr>
            <a:r>
              <a:rPr lang="en-US" sz="901" dirty="0">
                <a:latin typeface="Calibri" pitchFamily="34" charset="0"/>
              </a:rPr>
              <a:t>An easy to use developer portal</a:t>
            </a:r>
          </a:p>
          <a:p>
            <a:pPr marL="171633" indent="-171633">
              <a:buFont typeface="+mj-lt"/>
              <a:buAutoNum type="arabicPeriod"/>
              <a:defRPr/>
            </a:pPr>
            <a:r>
              <a:rPr lang="en-US" sz="901" dirty="0">
                <a:latin typeface="Calibri" pitchFamily="34" charset="0"/>
              </a:rPr>
              <a:t>Rapid assembly of new APIs to access legacy applications without extensive app rewrite.</a:t>
            </a:r>
          </a:p>
          <a:p>
            <a:pPr marL="128725" indent="-128725">
              <a:buFont typeface="Arial" charset="0"/>
              <a:buChar char="•"/>
              <a:defRPr/>
            </a:pPr>
            <a:endParaRPr lang="en-US" sz="826" dirty="0">
              <a:latin typeface="Calibri" pitchFamily="34" charset="0"/>
            </a:endParaRPr>
          </a:p>
        </p:txBody>
      </p:sp>
      <p:sp>
        <p:nvSpPr>
          <p:cNvPr id="78865" name="TextBox 18"/>
          <p:cNvSpPr txBox="1">
            <a:spLocks noChangeArrowheads="1"/>
          </p:cNvSpPr>
          <p:nvPr/>
        </p:nvSpPr>
        <p:spPr bwMode="auto">
          <a:xfrm>
            <a:off x="3569641" y="4325284"/>
            <a:ext cx="1924864" cy="77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Appointment book access</a:t>
            </a:r>
          </a:p>
          <a:p>
            <a:pPr eaLnBrk="1" hangingPunct="1">
              <a:buFont typeface="Arial" panose="020B0604020202020204" pitchFamily="34" charset="0"/>
              <a:buChar char="•"/>
            </a:pPr>
            <a:r>
              <a:rPr lang="en-US" altLang="en-US" sz="901">
                <a:latin typeface="Calibri" panose="020F0502020204030204" pitchFamily="34" charset="0"/>
              </a:rPr>
              <a:t>Insurance coverage requests</a:t>
            </a:r>
          </a:p>
          <a:p>
            <a:pPr eaLnBrk="1" hangingPunct="1">
              <a:buFont typeface="Arial" panose="020B0604020202020204" pitchFamily="34" charset="0"/>
              <a:buChar char="•"/>
            </a:pPr>
            <a:r>
              <a:rPr lang="en-US" altLang="en-US" sz="901">
                <a:latin typeface="Calibri" panose="020F0502020204030204" pitchFamily="34" charset="0"/>
              </a:rPr>
              <a:t>Pharmacy order entry</a:t>
            </a:r>
          </a:p>
          <a:p>
            <a:pPr eaLnBrk="1" hangingPunct="1">
              <a:buFont typeface="Arial" panose="020B0604020202020204" pitchFamily="34" charset="0"/>
              <a:buChar char="•"/>
            </a:pPr>
            <a:r>
              <a:rPr lang="en-US" altLang="en-US" sz="901" b="0">
                <a:latin typeface="Calibri" panose="020F0502020204030204" pitchFamily="34" charset="0"/>
              </a:rPr>
              <a:t>Secure messaging/email</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78866" name="TextBox 19"/>
          <p:cNvSpPr txBox="1">
            <a:spLocks noChangeArrowheads="1"/>
          </p:cNvSpPr>
          <p:nvPr/>
        </p:nvSpPr>
        <p:spPr bwMode="auto">
          <a:xfrm>
            <a:off x="5577936" y="2147745"/>
            <a:ext cx="1926056" cy="133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Released new REST enabled applications for mobile devices in </a:t>
            </a:r>
            <a:r>
              <a:rPr lang="en-US" altLang="en-US" sz="901">
                <a:latin typeface="Calibri" panose="020F0502020204030204" pitchFamily="34" charset="0"/>
              </a:rPr>
              <a:t>under 90 days.</a:t>
            </a:r>
          </a:p>
          <a:p>
            <a:pPr eaLnBrk="1" hangingPunct="1">
              <a:buFont typeface="Arial" panose="020B0604020202020204" pitchFamily="34" charset="0"/>
              <a:buChar char="•"/>
            </a:pPr>
            <a:r>
              <a:rPr lang="en-US" altLang="en-US" sz="901" b="0">
                <a:latin typeface="Calibri" panose="020F0502020204030204" pitchFamily="34" charset="0"/>
              </a:rPr>
              <a:t>Created </a:t>
            </a:r>
            <a:r>
              <a:rPr lang="en-US" altLang="en-US" sz="901">
                <a:latin typeface="Calibri" panose="020F0502020204030204" pitchFamily="34" charset="0"/>
              </a:rPr>
              <a:t>reusable APIs </a:t>
            </a:r>
            <a:r>
              <a:rPr lang="en-US" altLang="en-US" sz="901" b="0">
                <a:latin typeface="Calibri" panose="020F0502020204030204" pitchFamily="34" charset="0"/>
              </a:rPr>
              <a:t>for pretreatment authorization from </a:t>
            </a:r>
            <a:r>
              <a:rPr lang="en-US" altLang="en-US" sz="901">
                <a:latin typeface="Calibri" panose="020F0502020204030204" pitchFamily="34" charset="0"/>
              </a:rPr>
              <a:t>multiple insurance carriers</a:t>
            </a:r>
          </a:p>
          <a:p>
            <a:pPr eaLnBrk="1" hangingPunct="1">
              <a:buFont typeface="Arial" panose="020B0604020202020204" pitchFamily="34" charset="0"/>
              <a:buChar char="•"/>
            </a:pPr>
            <a:r>
              <a:rPr lang="en-US" altLang="en-US" sz="901" b="0">
                <a:latin typeface="Calibri" panose="020F0502020204030204" pitchFamily="34" charset="0"/>
              </a:rPr>
              <a:t>Provided patients a mobile app to </a:t>
            </a:r>
            <a:r>
              <a:rPr lang="en-US" altLang="en-US" sz="901">
                <a:latin typeface="Calibri" panose="020F0502020204030204" pitchFamily="34" charset="0"/>
              </a:rPr>
              <a:t>refill prescriptions via mobile devices</a:t>
            </a:r>
            <a:r>
              <a:rPr lang="en-US" altLang="en-US" sz="901" b="0">
                <a:latin typeface="Calibri" panose="020F0502020204030204" pitchFamily="34" charset="0"/>
              </a:rPr>
              <a:t>.</a:t>
            </a:r>
            <a:endParaRPr lang="en-US" altLang="en-US" sz="826">
              <a:latin typeface="Calibri" panose="020F0502020204030204" pitchFamily="34" charset="0"/>
            </a:endParaRPr>
          </a:p>
        </p:txBody>
      </p:sp>
      <p:sp>
        <p:nvSpPr>
          <p:cNvPr id="78867" name="TextBox 20"/>
          <p:cNvSpPr txBox="1">
            <a:spLocks noChangeArrowheads="1"/>
          </p:cNvSpPr>
          <p:nvPr/>
        </p:nvSpPr>
        <p:spPr bwMode="auto">
          <a:xfrm>
            <a:off x="5581512" y="4325284"/>
            <a:ext cx="2028557" cy="120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Merck Medicus: Patient handouts</a:t>
            </a:r>
          </a:p>
          <a:p>
            <a:pPr eaLnBrk="1" hangingPunct="1">
              <a:buFont typeface="Arial" panose="020B0604020202020204" pitchFamily="34" charset="0"/>
              <a:buChar char="•"/>
            </a:pPr>
            <a:r>
              <a:rPr lang="en-US" altLang="en-US" sz="901" b="0">
                <a:latin typeface="Calibri" panose="020F0502020204030204" pitchFamily="34" charset="0"/>
              </a:rPr>
              <a:t>Greenway PrimeMOBILE: Electronic Health Record access</a:t>
            </a:r>
          </a:p>
          <a:p>
            <a:pPr eaLnBrk="1" hangingPunct="1">
              <a:buFont typeface="Arial" panose="020B0604020202020204" pitchFamily="34" charset="0"/>
              <a:buChar char="•"/>
            </a:pPr>
            <a:r>
              <a:rPr lang="en-US" altLang="en-US" sz="901" b="0">
                <a:latin typeface="Calibri" panose="020F0502020204030204" pitchFamily="34" charset="0"/>
              </a:rPr>
              <a:t>BC/BS NC: HealthNAV, provides an urgent care finder</a:t>
            </a:r>
          </a:p>
          <a:p>
            <a:pPr eaLnBrk="1" hangingPunct="1">
              <a:buFont typeface="Arial" panose="020B0604020202020204" pitchFamily="34" charset="0"/>
              <a:buChar char="•"/>
            </a:pPr>
            <a:r>
              <a:rPr lang="en-US" altLang="en-US" sz="901" b="0">
                <a:latin typeface="Calibri" panose="020F0502020204030204" pitchFamily="34" charset="0"/>
              </a:rPr>
              <a:t>WellDoc Diabetes Manager: connecting patient readings with physicians</a:t>
            </a:r>
          </a:p>
        </p:txBody>
      </p:sp>
      <p:sp>
        <p:nvSpPr>
          <p:cNvPr id="21" name="Title 1"/>
          <p:cNvSpPr txBox="1">
            <a:spLocks/>
          </p:cNvSpPr>
          <p:nvPr/>
        </p:nvSpPr>
        <p:spPr bwMode="auto">
          <a:xfrm>
            <a:off x="1485066" y="1312245"/>
            <a:ext cx="5078544"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cs typeface="MS PGothic" charset="0"/>
              </a:rPr>
              <a:t>Healthcare:  Leading Healthcare Provider</a:t>
            </a:r>
          </a:p>
        </p:txBody>
      </p:sp>
      <p:sp>
        <p:nvSpPr>
          <p:cNvPr id="22" name="Rounded Rectangle 21"/>
          <p:cNvSpPr/>
          <p:nvPr/>
        </p:nvSpPr>
        <p:spPr>
          <a:xfrm>
            <a:off x="1456462" y="4061882"/>
            <a:ext cx="1924865" cy="1557769"/>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78870" name="Picture 23" descr="http://www.mobilemarketingwatch.com/wordpress/wp-content/uploads/2011/06/Humanas-Mobile-Healthcare-Push-Wins-Appy-Award-For-Best-Medical-App-Inter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7391" y="4131011"/>
            <a:ext cx="1964196" cy="142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400169469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4" name="Rectangle 3"/>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5" name="Rounded Rectangle 4"/>
          <p:cNvSpPr/>
          <p:nvPr/>
        </p:nvSpPr>
        <p:spPr>
          <a:xfrm>
            <a:off x="5601774" y="4021359"/>
            <a:ext cx="1924865" cy="1574455"/>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ounded Rectangle 5"/>
          <p:cNvSpPr/>
          <p:nvPr/>
        </p:nvSpPr>
        <p:spPr>
          <a:xfrm>
            <a:off x="3569641" y="4021358"/>
            <a:ext cx="1924864" cy="1557769"/>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ight Arrow 6"/>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 name="Rounded Rectangle 8"/>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0905"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80906"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2" name="Rounded Rectangle 11"/>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0908"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80909" name="TextBox 11"/>
          <p:cNvSpPr txBox="1">
            <a:spLocks noChangeArrowheads="1"/>
          </p:cNvSpPr>
          <p:nvPr/>
        </p:nvSpPr>
        <p:spPr bwMode="auto">
          <a:xfrm>
            <a:off x="3549379" y="4021359"/>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80910" name="TextBox 12"/>
          <p:cNvSpPr txBox="1">
            <a:spLocks noChangeArrowheads="1"/>
          </p:cNvSpPr>
          <p:nvPr/>
        </p:nvSpPr>
        <p:spPr bwMode="auto">
          <a:xfrm>
            <a:off x="5589855" y="4021359"/>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80911" name="TextBox 16"/>
          <p:cNvSpPr txBox="1">
            <a:spLocks noChangeArrowheads="1"/>
          </p:cNvSpPr>
          <p:nvPr/>
        </p:nvSpPr>
        <p:spPr bwMode="auto">
          <a:xfrm>
            <a:off x="1502944" y="2187076"/>
            <a:ext cx="1924864" cy="1467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Improve  the efficiency of energy consumption  across consumer, commercial and industrial customers.</a:t>
            </a:r>
          </a:p>
          <a:p>
            <a:pPr eaLnBrk="1" hangingPunct="1">
              <a:buFont typeface="Arial" panose="020B0604020202020204" pitchFamily="34" charset="0"/>
              <a:buChar char="•"/>
            </a:pPr>
            <a:r>
              <a:rPr lang="en-US" altLang="en-US" sz="901" b="0">
                <a:latin typeface="Calibri" panose="020F0502020204030204" pitchFamily="34" charset="0"/>
              </a:rPr>
              <a:t>Increase utilization of self-service portal to reduce operational costs</a:t>
            </a:r>
          </a:p>
          <a:p>
            <a:pPr eaLnBrk="1" hangingPunct="1">
              <a:buFont typeface="Arial" panose="020B0604020202020204" pitchFamily="34" charset="0"/>
              <a:buChar char="•"/>
            </a:pPr>
            <a:r>
              <a:rPr lang="en-US" altLang="en-US" sz="901" b="0">
                <a:latin typeface="Calibri" panose="020F0502020204030204" pitchFamily="34" charset="0"/>
              </a:rPr>
              <a:t>Reduce power outage time caused by extraordinary events.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17" name="TextBox 17"/>
          <p:cNvSpPr txBox="1">
            <a:spLocks noChangeArrowheads="1"/>
          </p:cNvSpPr>
          <p:nvPr/>
        </p:nvSpPr>
        <p:spPr bwMode="auto">
          <a:xfrm>
            <a:off x="3518390" y="2139401"/>
            <a:ext cx="1926056" cy="1467068"/>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A secure/encrypted environment for transmitting usage data to demand systems and models.</a:t>
            </a:r>
          </a:p>
          <a:p>
            <a:pPr marL="171633" indent="-171633">
              <a:buFont typeface="+mj-lt"/>
              <a:buAutoNum type="arabicPeriod"/>
              <a:defRPr/>
            </a:pPr>
            <a:r>
              <a:rPr lang="en-US" sz="901" dirty="0">
                <a:latin typeface="Calibri" pitchFamily="34" charset="0"/>
              </a:rPr>
              <a:t>An easy to use developer portal</a:t>
            </a:r>
          </a:p>
          <a:p>
            <a:pPr marL="171633" indent="-171633">
              <a:buFont typeface="+mj-lt"/>
              <a:buAutoNum type="arabicPeriod"/>
              <a:defRPr/>
            </a:pPr>
            <a:r>
              <a:rPr lang="en-US" sz="901" dirty="0">
                <a:latin typeface="Calibri" pitchFamily="34" charset="0"/>
              </a:rPr>
              <a:t>Extensive real-time analytics to better  understand customer behavior and payment patterns</a:t>
            </a:r>
          </a:p>
          <a:p>
            <a:pPr marL="128725" indent="-128725">
              <a:buFont typeface="Arial" charset="0"/>
              <a:buChar char="•"/>
              <a:defRPr/>
            </a:pPr>
            <a:endParaRPr lang="en-US" sz="826" dirty="0">
              <a:latin typeface="Calibri" pitchFamily="34" charset="0"/>
            </a:endParaRPr>
          </a:p>
        </p:txBody>
      </p:sp>
      <p:sp>
        <p:nvSpPr>
          <p:cNvPr id="80913" name="TextBox 18"/>
          <p:cNvSpPr txBox="1">
            <a:spLocks noChangeArrowheads="1"/>
          </p:cNvSpPr>
          <p:nvPr/>
        </p:nvSpPr>
        <p:spPr bwMode="auto">
          <a:xfrm>
            <a:off x="3569641" y="4325284"/>
            <a:ext cx="1924864" cy="133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Energy consumption &amp; management</a:t>
            </a:r>
          </a:p>
          <a:p>
            <a:pPr eaLnBrk="1" hangingPunct="1">
              <a:buFont typeface="Arial" panose="020B0604020202020204" pitchFamily="34" charset="0"/>
              <a:buChar char="•"/>
            </a:pPr>
            <a:r>
              <a:rPr lang="en-US" altLang="en-US" sz="901" b="0">
                <a:latin typeface="Calibri" panose="020F0502020204030204" pitchFamily="34" charset="0"/>
              </a:rPr>
              <a:t>Service requests including new service, repair, and rate management</a:t>
            </a:r>
          </a:p>
          <a:p>
            <a:pPr eaLnBrk="1" hangingPunct="1">
              <a:buFont typeface="Arial" panose="020B0604020202020204" pitchFamily="34" charset="0"/>
              <a:buChar char="•"/>
            </a:pPr>
            <a:r>
              <a:rPr lang="en-US" altLang="en-US" sz="901" b="0">
                <a:latin typeface="Calibri" panose="020F0502020204030204" pitchFamily="34" charset="0"/>
              </a:rPr>
              <a:t>Location services for mobile repair teams</a:t>
            </a:r>
          </a:p>
          <a:p>
            <a:pPr eaLnBrk="1" hangingPunct="1">
              <a:buFont typeface="Arial" panose="020B0604020202020204" pitchFamily="34" charset="0"/>
              <a:buChar char="•"/>
            </a:pPr>
            <a:r>
              <a:rPr lang="en-US" altLang="en-US" sz="901" b="0">
                <a:latin typeface="Calibri" panose="020F0502020204030204" pitchFamily="34" charset="0"/>
              </a:rPr>
              <a:t>Inventory management for field repair depots and teams</a:t>
            </a:r>
          </a:p>
        </p:txBody>
      </p:sp>
      <p:sp>
        <p:nvSpPr>
          <p:cNvPr id="80914" name="TextBox 19"/>
          <p:cNvSpPr txBox="1">
            <a:spLocks noChangeArrowheads="1"/>
          </p:cNvSpPr>
          <p:nvPr/>
        </p:nvSpPr>
        <p:spPr bwMode="auto">
          <a:xfrm>
            <a:off x="5577936" y="2147745"/>
            <a:ext cx="1926056" cy="147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Launched multichannel app to monitor and control energy usage</a:t>
            </a:r>
          </a:p>
          <a:p>
            <a:pPr eaLnBrk="1" hangingPunct="1">
              <a:buFont typeface="Arial" panose="020B0604020202020204" pitchFamily="34" charset="0"/>
              <a:buChar char="•"/>
            </a:pPr>
            <a:r>
              <a:rPr lang="en-US" altLang="en-US" sz="901" b="0">
                <a:latin typeface="Calibri" panose="020F0502020204030204" pitchFamily="34" charset="0"/>
              </a:rPr>
              <a:t>Increased use o self-service portal by 15% resulting in operational cost savings of 3%</a:t>
            </a:r>
          </a:p>
          <a:p>
            <a:pPr eaLnBrk="1" hangingPunct="1">
              <a:buFont typeface="Arial" panose="020B0604020202020204" pitchFamily="34" charset="0"/>
              <a:buChar char="•"/>
            </a:pPr>
            <a:r>
              <a:rPr lang="en-US" altLang="en-US" sz="901" b="0">
                <a:latin typeface="Calibri" panose="020F0502020204030204" pitchFamily="34" charset="0"/>
              </a:rPr>
              <a:t>Improved response  and power restoration time by mashing up location data of repair teams and outage failure point.</a:t>
            </a:r>
            <a:endParaRPr lang="en-US" altLang="en-US" sz="826">
              <a:latin typeface="Calibri" panose="020F0502020204030204" pitchFamily="34" charset="0"/>
            </a:endParaRPr>
          </a:p>
        </p:txBody>
      </p:sp>
      <p:sp>
        <p:nvSpPr>
          <p:cNvPr id="80915" name="TextBox 20"/>
          <p:cNvSpPr txBox="1">
            <a:spLocks noChangeArrowheads="1"/>
          </p:cNvSpPr>
          <p:nvPr/>
        </p:nvSpPr>
        <p:spPr bwMode="auto">
          <a:xfrm>
            <a:off x="5581512" y="4325284"/>
            <a:ext cx="2028557" cy="105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MobileIron SmartHome: remote control of home electrical devices</a:t>
            </a:r>
          </a:p>
          <a:p>
            <a:pPr eaLnBrk="1" hangingPunct="1">
              <a:buFont typeface="Arial" panose="020B0604020202020204" pitchFamily="34" charset="0"/>
              <a:buChar char="•"/>
            </a:pPr>
            <a:r>
              <a:rPr lang="en-US" altLang="en-US" sz="901" b="0">
                <a:latin typeface="Calibri" panose="020F0502020204030204" pitchFamily="34" charset="0"/>
              </a:rPr>
              <a:t>Southern California Edison: customer support for service transfer.</a:t>
            </a:r>
          </a:p>
          <a:p>
            <a:pPr eaLnBrk="1" hangingPunct="1">
              <a:buFont typeface="Arial" panose="020B0604020202020204" pitchFamily="34" charset="0"/>
              <a:buChar char="•"/>
            </a:pPr>
            <a:r>
              <a:rPr lang="en-US" altLang="en-US" sz="901" b="0">
                <a:latin typeface="Calibri" panose="020F0502020204030204" pitchFamily="34" charset="0"/>
              </a:rPr>
              <a:t>Scottish Power XDA repair centre.</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21" name="Title 1"/>
          <p:cNvSpPr txBox="1">
            <a:spLocks/>
          </p:cNvSpPr>
          <p:nvPr/>
        </p:nvSpPr>
        <p:spPr bwMode="auto">
          <a:xfrm>
            <a:off x="1485066" y="1312245"/>
            <a:ext cx="5078544"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cs typeface="MS PGothic" charset="0"/>
              </a:rPr>
              <a:t>Energy &amp; Utilities:  Leading Electric Utility</a:t>
            </a:r>
          </a:p>
        </p:txBody>
      </p:sp>
      <p:sp>
        <p:nvSpPr>
          <p:cNvPr id="22" name="Rounded Rectangle 21"/>
          <p:cNvSpPr/>
          <p:nvPr/>
        </p:nvSpPr>
        <p:spPr>
          <a:xfrm>
            <a:off x="1435008" y="4061882"/>
            <a:ext cx="1924865" cy="1557769"/>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80918" name="Snagit_PPTB716" descr="PPTB716.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7888" y="4156040"/>
            <a:ext cx="1523205" cy="1405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41706859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ectangle 5"/>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ounded Rectangle 6"/>
          <p:cNvSpPr/>
          <p:nvPr/>
        </p:nvSpPr>
        <p:spPr>
          <a:xfrm>
            <a:off x="5601774" y="4021359"/>
            <a:ext cx="1924865" cy="1574455"/>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69641" y="4021358"/>
            <a:ext cx="1924864" cy="1557769"/>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 name="Right Arrow 8"/>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10" name="Rounded Rectangle 9"/>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11" name="Rounded Rectangle 10"/>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2953"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82954"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4" name="Rounded Rectangle 13"/>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2956"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82957" name="TextBox 11"/>
          <p:cNvSpPr txBox="1">
            <a:spLocks noChangeArrowheads="1"/>
          </p:cNvSpPr>
          <p:nvPr/>
        </p:nvSpPr>
        <p:spPr bwMode="auto">
          <a:xfrm>
            <a:off x="3549379" y="4021359"/>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82958" name="TextBox 12"/>
          <p:cNvSpPr txBox="1">
            <a:spLocks noChangeArrowheads="1"/>
          </p:cNvSpPr>
          <p:nvPr/>
        </p:nvSpPr>
        <p:spPr bwMode="auto">
          <a:xfrm>
            <a:off x="5589855" y="4021359"/>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82959" name="TextBox 16"/>
          <p:cNvSpPr txBox="1">
            <a:spLocks noChangeArrowheads="1"/>
          </p:cNvSpPr>
          <p:nvPr/>
        </p:nvSpPr>
        <p:spPr bwMode="auto">
          <a:xfrm>
            <a:off x="1502944" y="2187076"/>
            <a:ext cx="1924864" cy="132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Create additional  </a:t>
            </a:r>
            <a:r>
              <a:rPr lang="en-US" altLang="en-US" sz="901">
                <a:latin typeface="Calibri" panose="020F0502020204030204" pitchFamily="34" charset="0"/>
              </a:rPr>
              <a:t>sticky services </a:t>
            </a:r>
            <a:r>
              <a:rPr lang="en-US" altLang="en-US" sz="901" b="0">
                <a:latin typeface="Calibri" panose="020F0502020204030204" pitchFamily="34" charset="0"/>
              </a:rPr>
              <a:t>for auto owners </a:t>
            </a:r>
          </a:p>
          <a:p>
            <a:pPr eaLnBrk="1" hangingPunct="1">
              <a:buFont typeface="Arial" panose="020B0604020202020204" pitchFamily="34" charset="0"/>
              <a:buChar char="•"/>
            </a:pPr>
            <a:r>
              <a:rPr lang="en-US" altLang="en-US" sz="901" b="0">
                <a:latin typeface="Calibri" panose="020F0502020204030204" pitchFamily="34" charset="0"/>
              </a:rPr>
              <a:t>Expand </a:t>
            </a:r>
            <a:r>
              <a:rPr lang="en-US" altLang="en-US" sz="901">
                <a:latin typeface="Calibri" panose="020F0502020204030204" pitchFamily="34" charset="0"/>
              </a:rPr>
              <a:t>the ecosystem </a:t>
            </a:r>
            <a:r>
              <a:rPr lang="en-US" altLang="en-US" sz="901" b="0">
                <a:latin typeface="Calibri" panose="020F0502020204030204" pitchFamily="34" charset="0"/>
              </a:rPr>
              <a:t>for dealers and  partners </a:t>
            </a:r>
            <a:r>
              <a:rPr lang="en-US" altLang="en-US" sz="901">
                <a:latin typeface="Calibri" panose="020F0502020204030204" pitchFamily="34" charset="0"/>
              </a:rPr>
              <a:t>including road service and hospitality brands.</a:t>
            </a:r>
          </a:p>
          <a:p>
            <a:pPr eaLnBrk="1" hangingPunct="1">
              <a:buFont typeface="Arial" panose="020B0604020202020204" pitchFamily="34" charset="0"/>
              <a:buChar char="•"/>
            </a:pPr>
            <a:r>
              <a:rPr lang="en-US" altLang="en-US" sz="901" b="0">
                <a:latin typeface="Calibri" panose="020F0502020204030204" pitchFamily="34" charset="0"/>
              </a:rPr>
              <a:t>Generate </a:t>
            </a:r>
            <a:r>
              <a:rPr lang="en-US" altLang="en-US" sz="901">
                <a:latin typeface="Calibri" panose="020F0502020204030204" pitchFamily="34" charset="0"/>
              </a:rPr>
              <a:t>higher dealer traffic </a:t>
            </a:r>
            <a:r>
              <a:rPr lang="en-US" altLang="en-US" sz="901" b="0">
                <a:latin typeface="Calibri" panose="020F0502020204030204" pitchFamily="34" charset="0"/>
              </a:rPr>
              <a:t>volume</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19" name="TextBox 17"/>
          <p:cNvSpPr txBox="1">
            <a:spLocks noChangeArrowheads="1"/>
          </p:cNvSpPr>
          <p:nvPr/>
        </p:nvSpPr>
        <p:spPr bwMode="auto">
          <a:xfrm>
            <a:off x="3518390" y="2139401"/>
            <a:ext cx="1926056" cy="1467068"/>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 A secure messaging  environment between the auto manufacturer and the partners.</a:t>
            </a:r>
          </a:p>
          <a:p>
            <a:pPr marL="171633" indent="-171633">
              <a:buFont typeface="+mj-lt"/>
              <a:buAutoNum type="arabicPeriod"/>
              <a:defRPr/>
            </a:pPr>
            <a:r>
              <a:rPr lang="en-US" sz="901" dirty="0">
                <a:latin typeface="Calibri" pitchFamily="34" charset="0"/>
              </a:rPr>
              <a:t>An easy to use developer portal</a:t>
            </a:r>
          </a:p>
          <a:p>
            <a:pPr marL="171633" indent="-171633">
              <a:buFont typeface="+mj-lt"/>
              <a:buAutoNum type="arabicPeriod"/>
              <a:defRPr/>
            </a:pPr>
            <a:r>
              <a:rPr lang="en-US" sz="901" dirty="0">
                <a:latin typeface="Calibri" pitchFamily="34" charset="0"/>
              </a:rPr>
              <a:t>Extensive real-time analytics to better  understand customer behavior and usage patterns</a:t>
            </a:r>
          </a:p>
          <a:p>
            <a:pPr marL="128725" indent="-128725">
              <a:buFont typeface="Arial" charset="0"/>
              <a:buChar char="•"/>
              <a:defRPr/>
            </a:pPr>
            <a:endParaRPr lang="en-US" sz="826" dirty="0">
              <a:latin typeface="Calibri" pitchFamily="34" charset="0"/>
            </a:endParaRPr>
          </a:p>
        </p:txBody>
      </p:sp>
      <p:sp>
        <p:nvSpPr>
          <p:cNvPr id="82961" name="TextBox 18"/>
          <p:cNvSpPr txBox="1">
            <a:spLocks noChangeArrowheads="1"/>
          </p:cNvSpPr>
          <p:nvPr/>
        </p:nvSpPr>
        <p:spPr bwMode="auto">
          <a:xfrm>
            <a:off x="3569641" y="4325284"/>
            <a:ext cx="1924864" cy="77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Location based services</a:t>
            </a:r>
          </a:p>
          <a:p>
            <a:pPr eaLnBrk="1" hangingPunct="1">
              <a:buFont typeface="Arial" panose="020B0604020202020204" pitchFamily="34" charset="0"/>
              <a:buChar char="•"/>
            </a:pPr>
            <a:r>
              <a:rPr lang="en-US" altLang="en-US" sz="901">
                <a:latin typeface="Calibri" panose="020F0502020204030204" pitchFamily="34" charset="0"/>
              </a:rPr>
              <a:t>Sensor data to warranty systems</a:t>
            </a:r>
          </a:p>
          <a:p>
            <a:pPr eaLnBrk="1" hangingPunct="1">
              <a:buFont typeface="Arial" panose="020B0604020202020204" pitchFamily="34" charset="0"/>
              <a:buChar char="•"/>
            </a:pPr>
            <a:r>
              <a:rPr lang="en-US" altLang="en-US" sz="901">
                <a:latin typeface="Calibri" panose="020F0502020204030204" pitchFamily="34" charset="0"/>
              </a:rPr>
              <a:t>Alerts to dealers</a:t>
            </a:r>
          </a:p>
          <a:p>
            <a:pPr eaLnBrk="1" hangingPunct="1">
              <a:buFont typeface="Arial" panose="020B0604020202020204" pitchFamily="34" charset="0"/>
              <a:buChar char="•"/>
            </a:pPr>
            <a:r>
              <a:rPr lang="en-US" altLang="en-US" sz="901" b="0">
                <a:latin typeface="Calibri" panose="020F0502020204030204" pitchFamily="34" charset="0"/>
              </a:rPr>
              <a:t>Service record access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82962" name="TextBox 19"/>
          <p:cNvSpPr txBox="1">
            <a:spLocks noChangeArrowheads="1"/>
          </p:cNvSpPr>
          <p:nvPr/>
        </p:nvSpPr>
        <p:spPr bwMode="auto">
          <a:xfrm>
            <a:off x="5577936" y="2147745"/>
            <a:ext cx="1926056" cy="1339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Launched new service utilizing  sensor data from the car, GPS coordinates and roadside service stations to </a:t>
            </a:r>
            <a:r>
              <a:rPr lang="en-US" altLang="en-US" sz="901">
                <a:latin typeface="Calibri" panose="020F0502020204030204" pitchFamily="34" charset="0"/>
              </a:rPr>
              <a:t>minimize breakdowns </a:t>
            </a:r>
            <a:r>
              <a:rPr lang="en-US" altLang="en-US" sz="901" b="0">
                <a:latin typeface="Calibri" panose="020F0502020204030204" pitchFamily="34" charset="0"/>
              </a:rPr>
              <a:t>and locate nearby repair facilities. </a:t>
            </a:r>
          </a:p>
          <a:p>
            <a:pPr eaLnBrk="1" hangingPunct="1">
              <a:buFont typeface="Arial" panose="020B0604020202020204" pitchFamily="34" charset="0"/>
              <a:buChar char="•"/>
            </a:pPr>
            <a:r>
              <a:rPr lang="en-US" altLang="en-US" sz="901" b="0">
                <a:latin typeface="Calibri" panose="020F0502020204030204" pitchFamily="34" charset="0"/>
              </a:rPr>
              <a:t>Generated multiple customer testimonials that </a:t>
            </a:r>
            <a:r>
              <a:rPr lang="en-US" altLang="en-US" sz="901">
                <a:latin typeface="Calibri" panose="020F0502020204030204" pitchFamily="34" charset="0"/>
              </a:rPr>
              <a:t>helped increase dealer traffic by 8%</a:t>
            </a:r>
          </a:p>
        </p:txBody>
      </p:sp>
      <p:sp>
        <p:nvSpPr>
          <p:cNvPr id="82963" name="TextBox 20"/>
          <p:cNvSpPr txBox="1">
            <a:spLocks noChangeArrowheads="1"/>
          </p:cNvSpPr>
          <p:nvPr/>
        </p:nvSpPr>
        <p:spPr bwMode="auto">
          <a:xfrm>
            <a:off x="5581512" y="4325284"/>
            <a:ext cx="2028557" cy="105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Google Maps:  GPS location mapping</a:t>
            </a:r>
          </a:p>
          <a:p>
            <a:pPr eaLnBrk="1" hangingPunct="1">
              <a:buFont typeface="Arial" panose="020B0604020202020204" pitchFamily="34" charset="0"/>
              <a:buChar char="•"/>
            </a:pPr>
            <a:r>
              <a:rPr lang="en-US" altLang="en-US" sz="901" b="0">
                <a:latin typeface="Calibri" panose="020F0502020204030204" pitchFamily="34" charset="0"/>
              </a:rPr>
              <a:t>GM OnStar: vehicle diagnostics online monitoring while you drive</a:t>
            </a:r>
          </a:p>
          <a:p>
            <a:pPr eaLnBrk="1" hangingPunct="1">
              <a:buFont typeface="Arial" panose="020B0604020202020204" pitchFamily="34" charset="0"/>
              <a:buChar char="•"/>
            </a:pPr>
            <a:r>
              <a:rPr lang="en-US" altLang="en-US" sz="901" b="0">
                <a:latin typeface="Calibri" panose="020F0502020204030204" pitchFamily="34" charset="0"/>
              </a:rPr>
              <a:t>BMW Connected Drive: intelligent emergency call for assistance</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23" name="Title 1"/>
          <p:cNvSpPr txBox="1">
            <a:spLocks/>
          </p:cNvSpPr>
          <p:nvPr/>
        </p:nvSpPr>
        <p:spPr bwMode="auto">
          <a:xfrm>
            <a:off x="1485066" y="1312245"/>
            <a:ext cx="5078544"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cs typeface="MS PGothic" charset="0"/>
              </a:rPr>
              <a:t>Automotive:  Leading Automobile Manufacturer</a:t>
            </a:r>
          </a:p>
        </p:txBody>
      </p:sp>
      <p:sp>
        <p:nvSpPr>
          <p:cNvPr id="24" name="Rounded Rectangle 23"/>
          <p:cNvSpPr/>
          <p:nvPr/>
        </p:nvSpPr>
        <p:spPr>
          <a:xfrm>
            <a:off x="1435008" y="4061882"/>
            <a:ext cx="1924865" cy="1557769"/>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82966" name="Picture 2" descr="http://www.bmw.com/_common/shared/insights/technology/connected_drive_2013/overview/top-stage-fullwidth-im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248" y="4117900"/>
            <a:ext cx="1788991" cy="70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7" name="Picture 4" descr="http://www.ford.com/resources/ford/general/innovations/landing/images/polaroids/thumbs/my_ford_touch_1x2.jpg?v=13504903350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6519" y="4890228"/>
            <a:ext cx="1808062" cy="6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369702871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5" name="Rectangle 4"/>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ounded Rectangle 5"/>
          <p:cNvSpPr/>
          <p:nvPr/>
        </p:nvSpPr>
        <p:spPr>
          <a:xfrm>
            <a:off x="5601774" y="4021359"/>
            <a:ext cx="1924865" cy="1574455"/>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ounded Rectangle 6"/>
          <p:cNvSpPr/>
          <p:nvPr/>
        </p:nvSpPr>
        <p:spPr>
          <a:xfrm>
            <a:off x="3569641" y="4021358"/>
            <a:ext cx="1924864" cy="1557769"/>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ight Arrow 7"/>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 name="Rounded Rectangle 8"/>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10" name="Rounded Rectangle 9"/>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5001"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85002"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3" name="Rounded Rectangle 12"/>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5004"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85005" name="TextBox 11"/>
          <p:cNvSpPr txBox="1">
            <a:spLocks noChangeArrowheads="1"/>
          </p:cNvSpPr>
          <p:nvPr/>
        </p:nvSpPr>
        <p:spPr bwMode="auto">
          <a:xfrm>
            <a:off x="3549379" y="4021359"/>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85006" name="TextBox 12"/>
          <p:cNvSpPr txBox="1">
            <a:spLocks noChangeArrowheads="1"/>
          </p:cNvSpPr>
          <p:nvPr/>
        </p:nvSpPr>
        <p:spPr bwMode="auto">
          <a:xfrm>
            <a:off x="5589855" y="4021359"/>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85007" name="TextBox 16"/>
          <p:cNvSpPr txBox="1">
            <a:spLocks noChangeArrowheads="1"/>
          </p:cNvSpPr>
          <p:nvPr/>
        </p:nvSpPr>
        <p:spPr bwMode="auto">
          <a:xfrm>
            <a:off x="1502944" y="2187076"/>
            <a:ext cx="1924864" cy="132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Establish a secure digital wallet for subscribers</a:t>
            </a:r>
          </a:p>
          <a:p>
            <a:pPr eaLnBrk="1" hangingPunct="1">
              <a:buFont typeface="Arial" panose="020B0604020202020204" pitchFamily="34" charset="0"/>
              <a:buChar char="•"/>
            </a:pPr>
            <a:r>
              <a:rPr lang="en-US" altLang="en-US" sz="901" b="0">
                <a:latin typeface="Calibri" panose="020F0502020204030204" pitchFamily="34" charset="0"/>
              </a:rPr>
              <a:t>Create ecosystem for Near Field Communication (NFC) transactions including banks and merchants</a:t>
            </a:r>
          </a:p>
          <a:p>
            <a:pPr eaLnBrk="1" hangingPunct="1">
              <a:buFont typeface="Arial" panose="020B0604020202020204" pitchFamily="34" charset="0"/>
              <a:buChar char="•"/>
            </a:pPr>
            <a:r>
              <a:rPr lang="en-US" altLang="en-US" sz="901" b="0">
                <a:latin typeface="Calibri" panose="020F0502020204030204" pitchFamily="34" charset="0"/>
              </a:rPr>
              <a:t>Leverage existing loyalty programs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19" name="TextBox 17"/>
          <p:cNvSpPr txBox="1">
            <a:spLocks noChangeArrowheads="1"/>
          </p:cNvSpPr>
          <p:nvPr/>
        </p:nvSpPr>
        <p:spPr bwMode="auto">
          <a:xfrm>
            <a:off x="3518390" y="2139401"/>
            <a:ext cx="1926056" cy="1467068"/>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An easy to use developer portal</a:t>
            </a:r>
          </a:p>
          <a:p>
            <a:pPr marL="171633" indent="-171633">
              <a:buFont typeface="+mj-lt"/>
              <a:buAutoNum type="arabicPeriod"/>
              <a:defRPr/>
            </a:pPr>
            <a:r>
              <a:rPr lang="en-US" sz="901" dirty="0">
                <a:latin typeface="Calibri" pitchFamily="34" charset="0"/>
              </a:rPr>
              <a:t>Rapid assembly of new Restful APIs for merchants to access transaction data</a:t>
            </a:r>
          </a:p>
          <a:p>
            <a:pPr marL="171633" indent="-171633">
              <a:buFont typeface="+mj-lt"/>
              <a:buAutoNum type="arabicPeriod"/>
              <a:defRPr/>
            </a:pPr>
            <a:r>
              <a:rPr lang="en-US" sz="901" dirty="0">
                <a:latin typeface="Calibri" pitchFamily="34" charset="0"/>
              </a:rPr>
              <a:t>Extensive real-time analytics to better  understand customer behavior</a:t>
            </a:r>
          </a:p>
          <a:p>
            <a:pPr marL="128725" indent="-128725">
              <a:buFont typeface="Arial" charset="0"/>
              <a:buChar char="•"/>
              <a:defRPr/>
            </a:pPr>
            <a:endParaRPr lang="en-US" sz="826" dirty="0">
              <a:latin typeface="Calibri" pitchFamily="34" charset="0"/>
            </a:endParaRPr>
          </a:p>
        </p:txBody>
      </p:sp>
      <p:sp>
        <p:nvSpPr>
          <p:cNvPr id="85009" name="TextBox 18"/>
          <p:cNvSpPr txBox="1">
            <a:spLocks noChangeArrowheads="1"/>
          </p:cNvSpPr>
          <p:nvPr/>
        </p:nvSpPr>
        <p:spPr bwMode="auto">
          <a:xfrm>
            <a:off x="3569641" y="4325284"/>
            <a:ext cx="1924864" cy="91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Payment options (credit/debit)</a:t>
            </a:r>
          </a:p>
          <a:p>
            <a:pPr eaLnBrk="1" hangingPunct="1">
              <a:buFont typeface="Arial" panose="020B0604020202020204" pitchFamily="34" charset="0"/>
              <a:buChar char="•"/>
            </a:pPr>
            <a:r>
              <a:rPr lang="en-US" altLang="en-US" sz="901" b="0">
                <a:latin typeface="Calibri" panose="020F0502020204030204" pitchFamily="34" charset="0"/>
              </a:rPr>
              <a:t>Partner Loyalty Programs</a:t>
            </a:r>
          </a:p>
          <a:p>
            <a:pPr eaLnBrk="1" hangingPunct="1">
              <a:buFont typeface="Arial" panose="020B0604020202020204" pitchFamily="34" charset="0"/>
              <a:buChar char="•"/>
            </a:pPr>
            <a:r>
              <a:rPr lang="en-US" altLang="en-US" sz="901" b="0">
                <a:latin typeface="Calibri" panose="020F0502020204030204" pitchFamily="34" charset="0"/>
              </a:rPr>
              <a:t>Merchant specific promotions</a:t>
            </a:r>
          </a:p>
          <a:p>
            <a:pPr eaLnBrk="1" hangingPunct="1">
              <a:buFont typeface="Arial" panose="020B0604020202020204" pitchFamily="34" charset="0"/>
              <a:buChar char="•"/>
            </a:pPr>
            <a:r>
              <a:rPr lang="en-US" altLang="en-US" sz="901" b="0">
                <a:latin typeface="Calibri" panose="020F0502020204030204" pitchFamily="34" charset="0"/>
              </a:rPr>
              <a:t>Access to payment account information</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85010" name="TextBox 19"/>
          <p:cNvSpPr txBox="1">
            <a:spLocks noChangeArrowheads="1"/>
          </p:cNvSpPr>
          <p:nvPr/>
        </p:nvSpPr>
        <p:spPr bwMode="auto">
          <a:xfrm>
            <a:off x="5577936" y="2187076"/>
            <a:ext cx="1926056" cy="147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Launched new service with “sticky” application generating more ARPU</a:t>
            </a:r>
          </a:p>
          <a:p>
            <a:pPr eaLnBrk="1" hangingPunct="1">
              <a:buFont typeface="Arial" panose="020B0604020202020204" pitchFamily="34" charset="0"/>
              <a:buChar char="•"/>
            </a:pPr>
            <a:r>
              <a:rPr lang="en-US" altLang="en-US" sz="901" b="0">
                <a:latin typeface="Calibri" panose="020F0502020204030204" pitchFamily="34" charset="0"/>
              </a:rPr>
              <a:t>Gained a closer relationship with subscribers and merchants</a:t>
            </a:r>
          </a:p>
          <a:p>
            <a:pPr eaLnBrk="1" hangingPunct="1">
              <a:buFont typeface="Arial" panose="020B0604020202020204" pitchFamily="34" charset="0"/>
              <a:buChar char="•"/>
            </a:pPr>
            <a:r>
              <a:rPr lang="en-US" altLang="en-US" sz="901" b="0">
                <a:latin typeface="Calibri" panose="020F0502020204030204" pitchFamily="34" charset="0"/>
              </a:rPr>
              <a:t>Provided real-time views of buying behavior and accelerated the timing of new, targeted offers to buyers via loyalty programs</a:t>
            </a:r>
            <a:endParaRPr lang="en-US" altLang="en-US" sz="826">
              <a:latin typeface="Calibri" panose="020F0502020204030204" pitchFamily="34" charset="0"/>
            </a:endParaRPr>
          </a:p>
        </p:txBody>
      </p:sp>
      <p:sp>
        <p:nvSpPr>
          <p:cNvPr id="85011" name="TextBox 20"/>
          <p:cNvSpPr txBox="1">
            <a:spLocks noChangeArrowheads="1"/>
          </p:cNvSpPr>
          <p:nvPr/>
        </p:nvSpPr>
        <p:spPr bwMode="auto">
          <a:xfrm>
            <a:off x="5581512" y="4325285"/>
            <a:ext cx="2028557" cy="11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Groupon:  Daily Merchant coupons to help drive new customers</a:t>
            </a:r>
          </a:p>
          <a:p>
            <a:pPr eaLnBrk="1" hangingPunct="1">
              <a:buFont typeface="Arial" panose="020B0604020202020204" pitchFamily="34" charset="0"/>
              <a:buChar char="•"/>
            </a:pPr>
            <a:r>
              <a:rPr lang="en-US" altLang="en-US" sz="901" b="0">
                <a:latin typeface="Calibri" panose="020F0502020204030204" pitchFamily="34" charset="0"/>
              </a:rPr>
              <a:t>PayPal:  Account linkage to banks, credit and debit cards</a:t>
            </a:r>
          </a:p>
          <a:p>
            <a:pPr eaLnBrk="1" hangingPunct="1">
              <a:buFont typeface="Arial" panose="020B0604020202020204" pitchFamily="34" charset="0"/>
              <a:buChar char="•"/>
            </a:pPr>
            <a:r>
              <a:rPr lang="en-US" altLang="en-US" sz="901" b="0">
                <a:latin typeface="Calibri" panose="020F0502020204030204" pitchFamily="34" charset="0"/>
              </a:rPr>
              <a:t>Tripit Point Tracker: aggregates points from various travel industry merchants.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24" name="Title 1"/>
          <p:cNvSpPr txBox="1">
            <a:spLocks/>
          </p:cNvSpPr>
          <p:nvPr/>
        </p:nvSpPr>
        <p:spPr bwMode="auto">
          <a:xfrm>
            <a:off x="1485066" y="1312245"/>
            <a:ext cx="5078544"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latin typeface="+mj-lt"/>
                <a:cs typeface="MS PGothic" charset="0"/>
              </a:rPr>
              <a:t>Telecom:  Leading Wireless Carrier</a:t>
            </a:r>
          </a:p>
        </p:txBody>
      </p:sp>
      <p:sp>
        <p:nvSpPr>
          <p:cNvPr id="26" name="Rounded Rectangle 25"/>
          <p:cNvSpPr/>
          <p:nvPr/>
        </p:nvSpPr>
        <p:spPr>
          <a:xfrm>
            <a:off x="1435008" y="4061882"/>
            <a:ext cx="1924865" cy="1557769"/>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85014" name="Picture 2" descr="buying a ticket with an NFC-enabled mobile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4777" y="4120283"/>
            <a:ext cx="1505328" cy="150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417254120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4" name="Rectangle 3"/>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5" name="Rounded Rectangle 4"/>
          <p:cNvSpPr/>
          <p:nvPr/>
        </p:nvSpPr>
        <p:spPr>
          <a:xfrm>
            <a:off x="5601774" y="4021359"/>
            <a:ext cx="1924865" cy="1574455"/>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ounded Rectangle 5"/>
          <p:cNvSpPr/>
          <p:nvPr/>
        </p:nvSpPr>
        <p:spPr>
          <a:xfrm>
            <a:off x="3569641" y="4021358"/>
            <a:ext cx="1924864" cy="1557769"/>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ight Arrow 6"/>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 name="Rounded Rectangle 8"/>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7049"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87050"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2" name="Rounded Rectangle 11"/>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7052"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87053" name="TextBox 11"/>
          <p:cNvSpPr txBox="1">
            <a:spLocks noChangeArrowheads="1"/>
          </p:cNvSpPr>
          <p:nvPr/>
        </p:nvSpPr>
        <p:spPr bwMode="auto">
          <a:xfrm>
            <a:off x="3549379" y="4021359"/>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87054" name="TextBox 12"/>
          <p:cNvSpPr txBox="1">
            <a:spLocks noChangeArrowheads="1"/>
          </p:cNvSpPr>
          <p:nvPr/>
        </p:nvSpPr>
        <p:spPr bwMode="auto">
          <a:xfrm>
            <a:off x="5589855" y="4021359"/>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87055" name="TextBox 16"/>
          <p:cNvSpPr txBox="1">
            <a:spLocks noChangeArrowheads="1"/>
          </p:cNvSpPr>
          <p:nvPr/>
        </p:nvSpPr>
        <p:spPr bwMode="auto">
          <a:xfrm>
            <a:off x="1502944" y="2187076"/>
            <a:ext cx="1924864" cy="113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Manage partner ecosystem </a:t>
            </a:r>
            <a:r>
              <a:rPr lang="en-US" altLang="en-US" sz="826" b="0">
                <a:latin typeface="Calibri" panose="020F0502020204030204" pitchFamily="34" charset="0"/>
              </a:rPr>
              <a:t>leading up to major a movie release</a:t>
            </a:r>
          </a:p>
          <a:p>
            <a:pPr eaLnBrk="1" hangingPunct="1">
              <a:buFont typeface="Arial" panose="020B0604020202020204" pitchFamily="34" charset="0"/>
              <a:buChar char="•"/>
            </a:pPr>
            <a:r>
              <a:rPr lang="en-US" altLang="en-US" sz="826" b="0">
                <a:latin typeface="Calibri" panose="020F0502020204030204" pitchFamily="34" charset="0"/>
              </a:rPr>
              <a:t>Control ticket distribution for selected premier venues</a:t>
            </a:r>
          </a:p>
          <a:p>
            <a:pPr eaLnBrk="1" hangingPunct="1">
              <a:buFont typeface="Arial" panose="020B0604020202020204" pitchFamily="34" charset="0"/>
              <a:buChar char="•"/>
            </a:pPr>
            <a:r>
              <a:rPr lang="en-US" altLang="en-US" sz="826" b="0">
                <a:latin typeface="Calibri" panose="020F0502020204030204" pitchFamily="34" charset="0"/>
              </a:rPr>
              <a:t>Effectively manage IT infrastructure for cyclical demand loads</a:t>
            </a:r>
          </a:p>
          <a:p>
            <a:pPr eaLnBrk="1" hangingPunct="1">
              <a:buFont typeface="Arial" panose="020B0604020202020204" pitchFamily="34" charset="0"/>
              <a:buChar char="•"/>
            </a:pPr>
            <a:endParaRPr lang="en-US" altLang="en-US" sz="826" b="0">
              <a:latin typeface="Calibri" panose="020F0502020204030204" pitchFamily="34" charset="0"/>
            </a:endParaRPr>
          </a:p>
          <a:p>
            <a:pPr eaLnBrk="1" hangingPunct="1">
              <a:buFont typeface="Arial" panose="020B0604020202020204" pitchFamily="34" charset="0"/>
              <a:buChar char="•"/>
            </a:pPr>
            <a:endParaRPr lang="en-US" altLang="en-US" sz="901" b="0">
              <a:latin typeface="Calibri" panose="020F0502020204030204" pitchFamily="34" charset="0"/>
            </a:endParaRPr>
          </a:p>
        </p:txBody>
      </p:sp>
      <p:sp>
        <p:nvSpPr>
          <p:cNvPr id="17" name="TextBox 17"/>
          <p:cNvSpPr txBox="1">
            <a:spLocks noChangeArrowheads="1"/>
          </p:cNvSpPr>
          <p:nvPr/>
        </p:nvSpPr>
        <p:spPr bwMode="auto">
          <a:xfrm>
            <a:off x="3518390" y="2139401"/>
            <a:ext cx="1926056" cy="1339982"/>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An easy to use and access developer portal for partners</a:t>
            </a:r>
          </a:p>
          <a:p>
            <a:pPr marL="171633" indent="-171633">
              <a:buFont typeface="+mj-lt"/>
              <a:buAutoNum type="arabicPeriod"/>
              <a:defRPr/>
            </a:pPr>
            <a:r>
              <a:rPr lang="en-US" sz="901" dirty="0">
                <a:latin typeface="Calibri" pitchFamily="34" charset="0"/>
              </a:rPr>
              <a:t>Traffic management to control demand for access to ticket outlets</a:t>
            </a:r>
          </a:p>
          <a:p>
            <a:pPr marL="171633" indent="-171633">
              <a:buFont typeface="+mj-lt"/>
              <a:buAutoNum type="arabicPeriod"/>
              <a:defRPr/>
            </a:pPr>
            <a:r>
              <a:rPr lang="en-US" sz="901" dirty="0">
                <a:latin typeface="Calibri" pitchFamily="34" charset="0"/>
              </a:rPr>
              <a:t>Scalable cloud based infrastructure to meet demand</a:t>
            </a:r>
            <a:endParaRPr lang="en-US" sz="826" dirty="0">
              <a:latin typeface="Calibri" pitchFamily="34" charset="0"/>
            </a:endParaRPr>
          </a:p>
        </p:txBody>
      </p:sp>
      <p:sp>
        <p:nvSpPr>
          <p:cNvPr id="87057" name="TextBox 18"/>
          <p:cNvSpPr txBox="1">
            <a:spLocks noChangeArrowheads="1"/>
          </p:cNvSpPr>
          <p:nvPr/>
        </p:nvSpPr>
        <p:spPr bwMode="auto">
          <a:xfrm>
            <a:off x="3569641" y="4325284"/>
            <a:ext cx="1924864" cy="91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Ticket purchase</a:t>
            </a:r>
          </a:p>
          <a:p>
            <a:pPr eaLnBrk="1" hangingPunct="1">
              <a:buFont typeface="Arial" panose="020B0604020202020204" pitchFamily="34" charset="0"/>
              <a:buChar char="•"/>
            </a:pPr>
            <a:r>
              <a:rPr lang="en-US" altLang="en-US" sz="901" b="0">
                <a:latin typeface="Calibri" panose="020F0502020204030204" pitchFamily="34" charset="0"/>
              </a:rPr>
              <a:t>Product placement promotions</a:t>
            </a:r>
          </a:p>
          <a:p>
            <a:pPr eaLnBrk="1" hangingPunct="1">
              <a:buFont typeface="Arial" panose="020B0604020202020204" pitchFamily="34" charset="0"/>
              <a:buChar char="•"/>
            </a:pPr>
            <a:r>
              <a:rPr lang="en-US" altLang="en-US" sz="901" b="0">
                <a:latin typeface="Calibri" panose="020F0502020204030204" pitchFamily="34" charset="0"/>
              </a:rPr>
              <a:t>Access to sound track recordings</a:t>
            </a:r>
          </a:p>
          <a:p>
            <a:pPr eaLnBrk="1" hangingPunct="1">
              <a:buFont typeface="Arial" panose="020B0604020202020204" pitchFamily="34" charset="0"/>
              <a:buChar char="•"/>
            </a:pPr>
            <a:r>
              <a:rPr lang="en-US" altLang="en-US" sz="901" b="0">
                <a:latin typeface="Calibri" panose="020F0502020204030204" pitchFamily="34" charset="0"/>
              </a:rPr>
              <a:t>Tiered access (i.e. gold, silver, bronze etc.)</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87058" name="TextBox 19"/>
          <p:cNvSpPr txBox="1">
            <a:spLocks noChangeArrowheads="1"/>
          </p:cNvSpPr>
          <p:nvPr/>
        </p:nvSpPr>
        <p:spPr bwMode="auto">
          <a:xfrm>
            <a:off x="5577936" y="2147745"/>
            <a:ext cx="1926056" cy="161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Launched new developer portal for partners to add tie in promotions for new movie releases</a:t>
            </a:r>
          </a:p>
          <a:p>
            <a:pPr eaLnBrk="1" hangingPunct="1">
              <a:buFont typeface="Arial" panose="020B0604020202020204" pitchFamily="34" charset="0"/>
              <a:buChar char="•"/>
            </a:pPr>
            <a:r>
              <a:rPr lang="en-US" altLang="en-US" sz="901" b="0">
                <a:latin typeface="Calibri" panose="020F0502020204030204" pitchFamily="34" charset="0"/>
              </a:rPr>
              <a:t>Smoothed message traffic and incorporated a tiered access program for high value customers</a:t>
            </a:r>
          </a:p>
          <a:p>
            <a:pPr eaLnBrk="1" hangingPunct="1">
              <a:buFont typeface="Arial" panose="020B0604020202020204" pitchFamily="34" charset="0"/>
              <a:buChar char="•"/>
            </a:pPr>
            <a:r>
              <a:rPr lang="en-US" altLang="en-US" sz="901" b="0">
                <a:latin typeface="Calibri" panose="020F0502020204030204" pitchFamily="34" charset="0"/>
              </a:rPr>
              <a:t>Augmented an on premise implementation with on-demand cloud expansion as needed.</a:t>
            </a:r>
            <a:endParaRPr lang="en-US" altLang="en-US" sz="826">
              <a:latin typeface="Calibri" panose="020F0502020204030204" pitchFamily="34" charset="0"/>
            </a:endParaRPr>
          </a:p>
        </p:txBody>
      </p:sp>
      <p:sp>
        <p:nvSpPr>
          <p:cNvPr id="87059" name="TextBox 20"/>
          <p:cNvSpPr txBox="1">
            <a:spLocks noChangeArrowheads="1"/>
          </p:cNvSpPr>
          <p:nvPr/>
        </p:nvSpPr>
        <p:spPr bwMode="auto">
          <a:xfrm>
            <a:off x="5581512" y="4325285"/>
            <a:ext cx="2028557" cy="11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Moviefone pre-release ticket ordering</a:t>
            </a:r>
          </a:p>
          <a:p>
            <a:pPr eaLnBrk="1" hangingPunct="1">
              <a:buFont typeface="Arial" panose="020B0604020202020204" pitchFamily="34" charset="0"/>
              <a:buChar char="•"/>
            </a:pPr>
            <a:r>
              <a:rPr lang="en-US" altLang="en-US" sz="901" b="0">
                <a:latin typeface="Calibri" panose="020F0502020204030204" pitchFamily="34" charset="0"/>
              </a:rPr>
              <a:t>ComingSoon.net: movie trailers and latest news on stars</a:t>
            </a:r>
          </a:p>
          <a:p>
            <a:pPr eaLnBrk="1" hangingPunct="1">
              <a:buFont typeface="Arial" panose="020B0604020202020204" pitchFamily="34" charset="0"/>
              <a:buChar char="•"/>
            </a:pPr>
            <a:r>
              <a:rPr lang="en-US" altLang="en-US" sz="901" b="0">
                <a:latin typeface="Calibri" panose="020F0502020204030204" pitchFamily="34" charset="0"/>
              </a:rPr>
              <a:t>Sony Pictures Brand Placement on YouTube, webpages etc. </a:t>
            </a:r>
          </a:p>
          <a:p>
            <a:pPr eaLnBrk="1" hangingPunct="1">
              <a:buFont typeface="Arial" panose="020B0604020202020204" pitchFamily="34" charset="0"/>
              <a:buChar char="•"/>
            </a:pPr>
            <a:endParaRPr lang="en-US" altLang="en-US" sz="901" b="0">
              <a:latin typeface="Calibri" panose="020F0502020204030204" pitchFamily="34" charset="0"/>
            </a:endParaRP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21" name="Title 1"/>
          <p:cNvSpPr txBox="1">
            <a:spLocks/>
          </p:cNvSpPr>
          <p:nvPr/>
        </p:nvSpPr>
        <p:spPr bwMode="auto">
          <a:xfrm>
            <a:off x="1485067" y="1312245"/>
            <a:ext cx="6109508"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cs typeface="MS PGothic" charset="0"/>
              </a:rPr>
              <a:t>Media &amp; Entertainment: Leading Movie Producer</a:t>
            </a:r>
          </a:p>
        </p:txBody>
      </p:sp>
      <p:sp>
        <p:nvSpPr>
          <p:cNvPr id="22" name="Rounded Rectangle 21"/>
          <p:cNvSpPr/>
          <p:nvPr/>
        </p:nvSpPr>
        <p:spPr>
          <a:xfrm>
            <a:off x="1435008" y="4061882"/>
            <a:ext cx="1924865" cy="1557769"/>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87062" name="Picture 25" descr="Image of The Hobbit: The Desolation of Sma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135" y="4187028"/>
            <a:ext cx="886749" cy="1322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63" name="Picture 27" descr="Image of The Lone Ran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710" y="4179877"/>
            <a:ext cx="905819" cy="13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182912985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4" name="Rectangle 3"/>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5" name="Rounded Rectangle 4"/>
          <p:cNvSpPr/>
          <p:nvPr/>
        </p:nvSpPr>
        <p:spPr>
          <a:xfrm>
            <a:off x="5601774" y="4021359"/>
            <a:ext cx="1924865" cy="1574455"/>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ounded Rectangle 5"/>
          <p:cNvSpPr/>
          <p:nvPr/>
        </p:nvSpPr>
        <p:spPr>
          <a:xfrm>
            <a:off x="3569641" y="4021358"/>
            <a:ext cx="1924864" cy="1557769"/>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ight Arrow 6"/>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 name="Rounded Rectangle 8"/>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9097"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89098"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2" name="Rounded Rectangle 11"/>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9100"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89101" name="TextBox 11"/>
          <p:cNvSpPr txBox="1">
            <a:spLocks noChangeArrowheads="1"/>
          </p:cNvSpPr>
          <p:nvPr/>
        </p:nvSpPr>
        <p:spPr bwMode="auto">
          <a:xfrm>
            <a:off x="3549379" y="4021359"/>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89102" name="TextBox 12"/>
          <p:cNvSpPr txBox="1">
            <a:spLocks noChangeArrowheads="1"/>
          </p:cNvSpPr>
          <p:nvPr/>
        </p:nvSpPr>
        <p:spPr bwMode="auto">
          <a:xfrm>
            <a:off x="5589855" y="4021359"/>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89103" name="TextBox 16"/>
          <p:cNvSpPr txBox="1">
            <a:spLocks noChangeArrowheads="1"/>
          </p:cNvSpPr>
          <p:nvPr/>
        </p:nvSpPr>
        <p:spPr bwMode="auto">
          <a:xfrm>
            <a:off x="1502944" y="2187076"/>
            <a:ext cx="1924864" cy="11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Establish a secure digital wallet for consumer banking customers</a:t>
            </a:r>
          </a:p>
          <a:p>
            <a:pPr eaLnBrk="1" hangingPunct="1">
              <a:buFont typeface="Arial" panose="020B0604020202020204" pitchFamily="34" charset="0"/>
              <a:buChar char="•"/>
            </a:pPr>
            <a:r>
              <a:rPr lang="en-US" altLang="en-US" sz="901" b="0">
                <a:latin typeface="Calibri" panose="020F0502020204030204" pitchFamily="34" charset="0"/>
              </a:rPr>
              <a:t>Create ecosystem for partners including global credit card companies and merchants</a:t>
            </a:r>
          </a:p>
          <a:p>
            <a:pPr eaLnBrk="1" hangingPunct="1">
              <a:buFont typeface="Arial" panose="020B0604020202020204" pitchFamily="34" charset="0"/>
              <a:buChar char="•"/>
            </a:pPr>
            <a:r>
              <a:rPr lang="en-US" altLang="en-US" sz="901" b="0">
                <a:latin typeface="Calibri" panose="020F0502020204030204" pitchFamily="34" charset="0"/>
              </a:rPr>
              <a:t>Leverage international brand loyalty programs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17" name="TextBox 17"/>
          <p:cNvSpPr txBox="1">
            <a:spLocks noChangeArrowheads="1"/>
          </p:cNvSpPr>
          <p:nvPr/>
        </p:nvSpPr>
        <p:spPr bwMode="auto">
          <a:xfrm>
            <a:off x="3518390" y="2139401"/>
            <a:ext cx="1926056" cy="1467068"/>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A secure/encrypted environment for maintaining and transmitting sensitive card holder data</a:t>
            </a:r>
          </a:p>
          <a:p>
            <a:pPr marL="171633" indent="-171633">
              <a:buFont typeface="+mj-lt"/>
              <a:buAutoNum type="arabicPeriod"/>
              <a:defRPr/>
            </a:pPr>
            <a:r>
              <a:rPr lang="en-US" sz="901" dirty="0">
                <a:latin typeface="Calibri" pitchFamily="34" charset="0"/>
              </a:rPr>
              <a:t>An easy to use developer portal</a:t>
            </a:r>
          </a:p>
          <a:p>
            <a:pPr marL="171633" indent="-171633">
              <a:buFont typeface="+mj-lt"/>
              <a:buAutoNum type="arabicPeriod"/>
              <a:defRPr/>
            </a:pPr>
            <a:r>
              <a:rPr lang="en-US" sz="901" dirty="0">
                <a:latin typeface="Calibri" pitchFamily="34" charset="0"/>
              </a:rPr>
              <a:t>Extensive real-time analytics to better  understand customer behavior and payment patterns</a:t>
            </a:r>
          </a:p>
          <a:p>
            <a:pPr marL="128725" indent="-128725">
              <a:buFont typeface="Arial" charset="0"/>
              <a:buChar char="•"/>
              <a:defRPr/>
            </a:pPr>
            <a:endParaRPr lang="en-US" sz="826" dirty="0">
              <a:latin typeface="Calibri" pitchFamily="34" charset="0"/>
            </a:endParaRPr>
          </a:p>
        </p:txBody>
      </p:sp>
      <p:sp>
        <p:nvSpPr>
          <p:cNvPr id="89105" name="TextBox 18"/>
          <p:cNvSpPr txBox="1">
            <a:spLocks noChangeArrowheads="1"/>
          </p:cNvSpPr>
          <p:nvPr/>
        </p:nvSpPr>
        <p:spPr bwMode="auto">
          <a:xfrm>
            <a:off x="3569641" y="4325284"/>
            <a:ext cx="1924864" cy="105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Payment options (credit/debit)</a:t>
            </a:r>
          </a:p>
          <a:p>
            <a:pPr eaLnBrk="1" hangingPunct="1">
              <a:buFont typeface="Arial" panose="020B0604020202020204" pitchFamily="34" charset="0"/>
              <a:buChar char="•"/>
            </a:pPr>
            <a:r>
              <a:rPr lang="en-US" altLang="en-US" sz="901" b="0">
                <a:latin typeface="Calibri" panose="020F0502020204030204" pitchFamily="34" charset="0"/>
              </a:rPr>
              <a:t>Partner Loyalty Programs</a:t>
            </a:r>
          </a:p>
          <a:p>
            <a:pPr eaLnBrk="1" hangingPunct="1">
              <a:buFont typeface="Arial" panose="020B0604020202020204" pitchFamily="34" charset="0"/>
              <a:buChar char="•"/>
            </a:pPr>
            <a:r>
              <a:rPr lang="en-US" altLang="en-US" sz="901" b="0">
                <a:latin typeface="Calibri" panose="020F0502020204030204" pitchFamily="34" charset="0"/>
              </a:rPr>
              <a:t>Bank and merchant specific promotions</a:t>
            </a:r>
          </a:p>
          <a:p>
            <a:pPr eaLnBrk="1" hangingPunct="1">
              <a:buFont typeface="Arial" panose="020B0604020202020204" pitchFamily="34" charset="0"/>
              <a:buChar char="•"/>
            </a:pPr>
            <a:r>
              <a:rPr lang="en-US" altLang="en-US" sz="901" b="0">
                <a:latin typeface="Calibri" panose="020F0502020204030204" pitchFamily="34" charset="0"/>
              </a:rPr>
              <a:t>Access to banking account information</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89106" name="TextBox 19"/>
          <p:cNvSpPr txBox="1">
            <a:spLocks noChangeArrowheads="1"/>
          </p:cNvSpPr>
          <p:nvPr/>
        </p:nvSpPr>
        <p:spPr bwMode="auto">
          <a:xfrm>
            <a:off x="5577936" y="2147745"/>
            <a:ext cx="1926056" cy="147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Launched new service maintaining multiple payment options</a:t>
            </a:r>
          </a:p>
          <a:p>
            <a:pPr eaLnBrk="1" hangingPunct="1">
              <a:buFont typeface="Arial" panose="020B0604020202020204" pitchFamily="34" charset="0"/>
              <a:buChar char="•"/>
            </a:pPr>
            <a:r>
              <a:rPr lang="en-US" altLang="en-US" sz="901" b="0">
                <a:latin typeface="Calibri" panose="020F0502020204030204" pitchFamily="34" charset="0"/>
              </a:rPr>
              <a:t>Increased use and revenue from branded debit and credit cards</a:t>
            </a:r>
          </a:p>
          <a:p>
            <a:pPr eaLnBrk="1" hangingPunct="1">
              <a:buFont typeface="Arial" panose="020B0604020202020204" pitchFamily="34" charset="0"/>
              <a:buChar char="•"/>
            </a:pPr>
            <a:r>
              <a:rPr lang="en-US" altLang="en-US" sz="901" b="0">
                <a:latin typeface="Calibri" panose="020F0502020204030204" pitchFamily="34" charset="0"/>
              </a:rPr>
              <a:t>Provided real-time views of buying behavior and accelerated the timing of new, targeted offers to buyers via bank and merchant loyalty programs</a:t>
            </a:r>
            <a:endParaRPr lang="en-US" altLang="en-US" sz="826">
              <a:latin typeface="Calibri" panose="020F0502020204030204" pitchFamily="34" charset="0"/>
            </a:endParaRPr>
          </a:p>
        </p:txBody>
      </p:sp>
      <p:sp>
        <p:nvSpPr>
          <p:cNvPr id="89107" name="TextBox 20"/>
          <p:cNvSpPr txBox="1">
            <a:spLocks noChangeArrowheads="1"/>
          </p:cNvSpPr>
          <p:nvPr/>
        </p:nvSpPr>
        <p:spPr bwMode="auto">
          <a:xfrm>
            <a:off x="5581512" y="4325285"/>
            <a:ext cx="2028557" cy="11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PayPal:  Account linkage to banks, credit and debit cards</a:t>
            </a:r>
          </a:p>
          <a:p>
            <a:pPr eaLnBrk="1" hangingPunct="1">
              <a:buFont typeface="Arial" panose="020B0604020202020204" pitchFamily="34" charset="0"/>
              <a:buChar char="•"/>
            </a:pPr>
            <a:r>
              <a:rPr lang="en-US" altLang="en-US" sz="901" b="0">
                <a:latin typeface="Calibri" panose="020F0502020204030204" pitchFamily="34" charset="0"/>
              </a:rPr>
              <a:t>Tripit Point Tracker: aggregates points from various travel industry loyalty programs.</a:t>
            </a:r>
          </a:p>
          <a:p>
            <a:pPr eaLnBrk="1" hangingPunct="1">
              <a:buFont typeface="Arial" panose="020B0604020202020204" pitchFamily="34" charset="0"/>
              <a:buChar char="•"/>
            </a:pPr>
            <a:r>
              <a:rPr lang="en-US" altLang="en-US" sz="901" b="0">
                <a:latin typeface="Calibri" panose="020F0502020204030204" pitchFamily="34" charset="0"/>
              </a:rPr>
              <a:t>PasKey Mobile banking (Monte Dei Pashi Di Siena) account access.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21" name="Title 1"/>
          <p:cNvSpPr txBox="1">
            <a:spLocks/>
          </p:cNvSpPr>
          <p:nvPr/>
        </p:nvSpPr>
        <p:spPr bwMode="auto">
          <a:xfrm>
            <a:off x="1485066" y="1312245"/>
            <a:ext cx="5078544"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cs typeface="MS PGothic" charset="0"/>
              </a:rPr>
              <a:t>Banking:  Leading Commercial Bank</a:t>
            </a:r>
          </a:p>
        </p:txBody>
      </p:sp>
      <p:sp>
        <p:nvSpPr>
          <p:cNvPr id="22" name="Rounded Rectangle 21"/>
          <p:cNvSpPr/>
          <p:nvPr/>
        </p:nvSpPr>
        <p:spPr>
          <a:xfrm>
            <a:off x="1435008" y="4061882"/>
            <a:ext cx="1924865" cy="1557769"/>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89110" name="Picture 2" descr="Square Wall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6434" y="4097637"/>
            <a:ext cx="1522013" cy="150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127611523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4" name="Rectangle 3"/>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5" name="Rounded Rectangle 4"/>
          <p:cNvSpPr/>
          <p:nvPr/>
        </p:nvSpPr>
        <p:spPr>
          <a:xfrm>
            <a:off x="5601774" y="4021359"/>
            <a:ext cx="1924865" cy="1574455"/>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ounded Rectangle 5"/>
          <p:cNvSpPr/>
          <p:nvPr/>
        </p:nvSpPr>
        <p:spPr>
          <a:xfrm>
            <a:off x="3405163" y="4021358"/>
            <a:ext cx="1924864" cy="1557769"/>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ight Arrow 6"/>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 name="Rounded Rectangle 8"/>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1145"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91146"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2" name="Rounded Rectangle 11"/>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1148"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91149" name="TextBox 11"/>
          <p:cNvSpPr txBox="1">
            <a:spLocks noChangeArrowheads="1"/>
          </p:cNvSpPr>
          <p:nvPr/>
        </p:nvSpPr>
        <p:spPr bwMode="auto">
          <a:xfrm>
            <a:off x="3549379" y="4021359"/>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91150" name="TextBox 12"/>
          <p:cNvSpPr txBox="1">
            <a:spLocks noChangeArrowheads="1"/>
          </p:cNvSpPr>
          <p:nvPr/>
        </p:nvSpPr>
        <p:spPr bwMode="auto">
          <a:xfrm>
            <a:off x="5589855" y="4021359"/>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91151" name="TextBox 16"/>
          <p:cNvSpPr txBox="1">
            <a:spLocks noChangeArrowheads="1"/>
          </p:cNvSpPr>
          <p:nvPr/>
        </p:nvSpPr>
        <p:spPr bwMode="auto">
          <a:xfrm>
            <a:off x="1502944" y="2187075"/>
            <a:ext cx="1924864" cy="117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Streamline procurement process when </a:t>
            </a:r>
            <a:r>
              <a:rPr lang="en-US" altLang="en-US" sz="901">
                <a:latin typeface="Calibri" panose="020F0502020204030204" pitchFamily="34" charset="0"/>
              </a:rPr>
              <a:t>on-boarding new trading partners</a:t>
            </a:r>
          </a:p>
          <a:p>
            <a:pPr eaLnBrk="1" hangingPunct="1">
              <a:buFont typeface="Arial" panose="020B0604020202020204" pitchFamily="34" charset="0"/>
              <a:buChar char="•"/>
            </a:pPr>
            <a:r>
              <a:rPr lang="en-US" altLang="en-US" sz="901" b="0">
                <a:latin typeface="Calibri" panose="020F0502020204030204" pitchFamily="34" charset="0"/>
              </a:rPr>
              <a:t>Minimize reliance on VANs (Value Added Networks) to reduce costs</a:t>
            </a:r>
          </a:p>
          <a:p>
            <a:pPr eaLnBrk="1" hangingPunct="1">
              <a:buFont typeface="Arial" panose="020B0604020202020204" pitchFamily="34" charset="0"/>
              <a:buChar char="•"/>
            </a:pPr>
            <a:r>
              <a:rPr lang="en-US" altLang="en-US" sz="826" b="0">
                <a:latin typeface="Calibri" panose="020F0502020204030204" pitchFamily="34" charset="0"/>
              </a:rPr>
              <a:t>Maintain accurate </a:t>
            </a:r>
            <a:r>
              <a:rPr lang="en-US" altLang="en-US" sz="826">
                <a:latin typeface="Calibri" panose="020F0502020204030204" pitchFamily="34" charset="0"/>
              </a:rPr>
              <a:t>real-time location </a:t>
            </a:r>
            <a:r>
              <a:rPr lang="en-US" altLang="en-US" sz="826" b="0">
                <a:latin typeface="Calibri" panose="020F0502020204030204" pitchFamily="34" charset="0"/>
              </a:rPr>
              <a:t>and inventory usage data.</a:t>
            </a:r>
          </a:p>
        </p:txBody>
      </p:sp>
      <p:sp>
        <p:nvSpPr>
          <p:cNvPr id="17" name="TextBox 17"/>
          <p:cNvSpPr txBox="1">
            <a:spLocks noChangeArrowheads="1"/>
          </p:cNvSpPr>
          <p:nvPr/>
        </p:nvSpPr>
        <p:spPr bwMode="auto">
          <a:xfrm>
            <a:off x="3518390" y="2139401"/>
            <a:ext cx="1926056" cy="1467068"/>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A secure/encrypted environment for maintaining and transmitting sensitive purchasing data</a:t>
            </a:r>
          </a:p>
          <a:p>
            <a:pPr marL="171633" indent="-171633">
              <a:buFont typeface="+mj-lt"/>
              <a:buAutoNum type="arabicPeriod"/>
              <a:defRPr/>
            </a:pPr>
            <a:r>
              <a:rPr lang="en-US" sz="901" dirty="0">
                <a:latin typeface="Calibri" pitchFamily="34" charset="0"/>
              </a:rPr>
              <a:t>An easy to use developer portal</a:t>
            </a:r>
          </a:p>
          <a:p>
            <a:pPr marL="171633" indent="-171633">
              <a:buFont typeface="+mj-lt"/>
              <a:buAutoNum type="arabicPeriod"/>
              <a:defRPr/>
            </a:pPr>
            <a:r>
              <a:rPr lang="en-US" sz="901" dirty="0">
                <a:latin typeface="Calibri" pitchFamily="34" charset="0"/>
              </a:rPr>
              <a:t>Extensive real-time analytics to better  understand location and usage patterns</a:t>
            </a:r>
          </a:p>
          <a:p>
            <a:pPr marL="128725" indent="-128725">
              <a:buFont typeface="Arial" charset="0"/>
              <a:buChar char="•"/>
              <a:defRPr/>
            </a:pPr>
            <a:endParaRPr lang="en-US" sz="826" dirty="0">
              <a:latin typeface="Calibri" pitchFamily="34" charset="0"/>
            </a:endParaRPr>
          </a:p>
        </p:txBody>
      </p:sp>
      <p:sp>
        <p:nvSpPr>
          <p:cNvPr id="91153" name="TextBox 18"/>
          <p:cNvSpPr txBox="1">
            <a:spLocks noChangeArrowheads="1"/>
          </p:cNvSpPr>
          <p:nvPr/>
        </p:nvSpPr>
        <p:spPr bwMode="auto">
          <a:xfrm>
            <a:off x="3569641" y="4325285"/>
            <a:ext cx="1924864" cy="105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Payment options </a:t>
            </a:r>
          </a:p>
          <a:p>
            <a:pPr eaLnBrk="1" hangingPunct="1">
              <a:buFont typeface="Arial" panose="020B0604020202020204" pitchFamily="34" charset="0"/>
              <a:buChar char="•"/>
            </a:pPr>
            <a:r>
              <a:rPr lang="en-US" altLang="en-US" sz="901" b="0">
                <a:latin typeface="Calibri" panose="020F0502020204030204" pitchFamily="34" charset="0"/>
              </a:rPr>
              <a:t>Catalog/inventory availability</a:t>
            </a:r>
          </a:p>
          <a:p>
            <a:pPr eaLnBrk="1" hangingPunct="1">
              <a:buFont typeface="Arial" panose="020B0604020202020204" pitchFamily="34" charset="0"/>
              <a:buChar char="•"/>
            </a:pPr>
            <a:r>
              <a:rPr lang="en-US" altLang="en-US" sz="901">
                <a:latin typeface="Calibri" panose="020F0502020204030204" pitchFamily="34" charset="0"/>
              </a:rPr>
              <a:t>RFID location based services</a:t>
            </a:r>
          </a:p>
          <a:p>
            <a:pPr eaLnBrk="1" hangingPunct="1">
              <a:buFont typeface="Arial" panose="020B0604020202020204" pitchFamily="34" charset="0"/>
              <a:buChar char="•"/>
            </a:pPr>
            <a:r>
              <a:rPr lang="en-US" altLang="en-US" sz="901" b="0">
                <a:latin typeface="Calibri" panose="020F0502020204030204" pitchFamily="34" charset="0"/>
              </a:rPr>
              <a:t>Shopping cart services</a:t>
            </a:r>
          </a:p>
          <a:p>
            <a:pPr eaLnBrk="1" hangingPunct="1">
              <a:buFont typeface="Arial" panose="020B0604020202020204" pitchFamily="34" charset="0"/>
              <a:buChar char="•"/>
            </a:pPr>
            <a:r>
              <a:rPr lang="en-US" altLang="en-US" sz="901">
                <a:latin typeface="Calibri" panose="020F0502020204030204" pitchFamily="34" charset="0"/>
              </a:rPr>
              <a:t>Tiered access</a:t>
            </a:r>
          </a:p>
          <a:p>
            <a:pPr eaLnBrk="1" hangingPunct="1">
              <a:buFont typeface="Arial" panose="020B0604020202020204" pitchFamily="34" charset="0"/>
              <a:buChar char="•"/>
            </a:pPr>
            <a:endParaRPr lang="en-US" altLang="en-US" sz="901" b="0">
              <a:latin typeface="Calibri" panose="020F0502020204030204" pitchFamily="34" charset="0"/>
            </a:endParaRP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91154" name="TextBox 19"/>
          <p:cNvSpPr txBox="1">
            <a:spLocks noChangeArrowheads="1"/>
          </p:cNvSpPr>
          <p:nvPr/>
        </p:nvSpPr>
        <p:spPr bwMode="auto">
          <a:xfrm>
            <a:off x="5577936" y="2147745"/>
            <a:ext cx="1976115" cy="147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a:latin typeface="Calibri" panose="020F0502020204030204" pitchFamily="34" charset="0"/>
              </a:rPr>
              <a:t>Eliminated</a:t>
            </a:r>
            <a:r>
              <a:rPr lang="en-US" altLang="en-US" sz="901" b="0">
                <a:latin typeface="Calibri" panose="020F0502020204030204" pitchFamily="34" charset="0"/>
              </a:rPr>
              <a:t> need for sending and receiving purchase order and invoice </a:t>
            </a:r>
            <a:r>
              <a:rPr lang="en-US" altLang="en-US" sz="901">
                <a:latin typeface="Calibri" panose="020F0502020204030204" pitchFamily="34" charset="0"/>
              </a:rPr>
              <a:t>documents</a:t>
            </a:r>
            <a:r>
              <a:rPr lang="en-US" altLang="en-US" sz="901" b="0">
                <a:latin typeface="Calibri" panose="020F0502020204030204" pitchFamily="34" charset="0"/>
              </a:rPr>
              <a:t> for new vendors</a:t>
            </a:r>
          </a:p>
          <a:p>
            <a:pPr eaLnBrk="1" hangingPunct="1">
              <a:buFont typeface="Arial" panose="020B0604020202020204" pitchFamily="34" charset="0"/>
              <a:buChar char="•"/>
            </a:pPr>
            <a:r>
              <a:rPr lang="en-US" altLang="en-US" sz="901" b="0">
                <a:latin typeface="Calibri" panose="020F0502020204030204" pitchFamily="34" charset="0"/>
              </a:rPr>
              <a:t>Provided catalog access and </a:t>
            </a:r>
            <a:r>
              <a:rPr lang="en-US" altLang="en-US" sz="901">
                <a:latin typeface="Calibri" panose="020F0502020204030204" pitchFamily="34" charset="0"/>
              </a:rPr>
              <a:t>“shopping cart” </a:t>
            </a:r>
            <a:r>
              <a:rPr lang="en-US" altLang="en-US" sz="901" b="0">
                <a:latin typeface="Calibri" panose="020F0502020204030204" pitchFamily="34" charset="0"/>
              </a:rPr>
              <a:t>order process</a:t>
            </a:r>
          </a:p>
          <a:p>
            <a:pPr eaLnBrk="1" hangingPunct="1">
              <a:buFont typeface="Arial" panose="020B0604020202020204" pitchFamily="34" charset="0"/>
              <a:buChar char="•"/>
            </a:pPr>
            <a:r>
              <a:rPr lang="en-US" altLang="en-US" sz="901" b="0">
                <a:latin typeface="Calibri" panose="020F0502020204030204" pitchFamily="34" charset="0"/>
              </a:rPr>
              <a:t>Generated extensive </a:t>
            </a:r>
            <a:r>
              <a:rPr lang="en-US" altLang="en-US" sz="901">
                <a:latin typeface="Calibri" panose="020F0502020204030204" pitchFamily="34" charset="0"/>
              </a:rPr>
              <a:t>analytics tracking individual products </a:t>
            </a:r>
            <a:r>
              <a:rPr lang="en-US" altLang="en-US" sz="901" b="0">
                <a:latin typeface="Calibri" panose="020F0502020204030204" pitchFamily="34" charset="0"/>
              </a:rPr>
              <a:t>for location, shelf life and consumption statistics. </a:t>
            </a:r>
          </a:p>
        </p:txBody>
      </p:sp>
      <p:sp>
        <p:nvSpPr>
          <p:cNvPr id="91155" name="TextBox 20"/>
          <p:cNvSpPr txBox="1">
            <a:spLocks noChangeArrowheads="1"/>
          </p:cNvSpPr>
          <p:nvPr/>
        </p:nvSpPr>
        <p:spPr bwMode="auto">
          <a:xfrm>
            <a:off x="5581512" y="4325284"/>
            <a:ext cx="2028557" cy="105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Amazon shopping cart</a:t>
            </a:r>
          </a:p>
          <a:p>
            <a:pPr eaLnBrk="1" hangingPunct="1">
              <a:buFont typeface="Arial" panose="020B0604020202020204" pitchFamily="34" charset="0"/>
              <a:buChar char="•"/>
            </a:pPr>
            <a:r>
              <a:rPr lang="en-US" altLang="en-US" sz="901" b="0">
                <a:latin typeface="Calibri" panose="020F0502020204030204" pitchFamily="34" charset="0"/>
              </a:rPr>
              <a:t>IBM® Emptoris® for supplier on-boarding and qualification</a:t>
            </a:r>
          </a:p>
          <a:p>
            <a:pPr eaLnBrk="1" hangingPunct="1">
              <a:buFont typeface="Arial" panose="020B0604020202020204" pitchFamily="34" charset="0"/>
              <a:buChar char="•"/>
            </a:pPr>
            <a:r>
              <a:rPr lang="en-US" altLang="en-US" sz="901" b="0">
                <a:latin typeface="Calibri" panose="020F0502020204030204" pitchFamily="34" charset="0"/>
              </a:rPr>
              <a:t>PINC Solutions Real Time Location Systems for GPS enabled RFID asset tracking</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21" name="Title 1"/>
          <p:cNvSpPr txBox="1">
            <a:spLocks/>
          </p:cNvSpPr>
          <p:nvPr/>
        </p:nvSpPr>
        <p:spPr bwMode="auto">
          <a:xfrm>
            <a:off x="1485067" y="1312245"/>
            <a:ext cx="5289504"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cs typeface="MS PGothic" charset="0"/>
              </a:rPr>
              <a:t>Aerospace &amp; Defense:  Supply Chain</a:t>
            </a:r>
          </a:p>
        </p:txBody>
      </p:sp>
      <p:sp>
        <p:nvSpPr>
          <p:cNvPr id="22" name="Rounded Rectangle 21"/>
          <p:cNvSpPr/>
          <p:nvPr/>
        </p:nvSpPr>
        <p:spPr>
          <a:xfrm>
            <a:off x="1392101" y="4018974"/>
            <a:ext cx="1924865" cy="1557769"/>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91158" name="Picture 23" descr="https://encrypted-tbn1.gstatic.com/images?q=tbn:ANd9GcQVXMbTX6gQqnsu_OsOUt3hVgLGWlMgVx2laSpqIsLdgM172G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049" y="4116707"/>
            <a:ext cx="1852161" cy="138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228698890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Channels and Apigee Edge</a:t>
            </a:r>
            <a:endParaRPr lang="en-US" dirty="0"/>
          </a:p>
        </p:txBody>
      </p:sp>
      <p:pic>
        <p:nvPicPr>
          <p:cNvPr id="3" name="Picture 2"/>
          <p:cNvPicPr>
            <a:picLocks noChangeAspect="1"/>
          </p:cNvPicPr>
          <p:nvPr/>
        </p:nvPicPr>
        <p:blipFill rotWithShape="1">
          <a:blip r:embed="rId3"/>
          <a:srcRect b="8519"/>
          <a:stretch/>
        </p:blipFill>
        <p:spPr>
          <a:xfrm>
            <a:off x="-23004" y="1524000"/>
            <a:ext cx="9144000" cy="4705350"/>
          </a:xfrm>
          <a:prstGeom prst="rect">
            <a:avLst/>
          </a:prstGeom>
        </p:spPr>
      </p:pic>
    </p:spTree>
    <p:extLst>
      <p:ext uri="{BB962C8B-B14F-4D97-AF65-F5344CB8AC3E}">
        <p14:creationId xmlns:p14="http://schemas.microsoft.com/office/powerpoint/2010/main" val="2620471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ectangle 5"/>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14" name="Rounded Rectangle 13"/>
          <p:cNvSpPr/>
          <p:nvPr/>
        </p:nvSpPr>
        <p:spPr>
          <a:xfrm>
            <a:off x="5586279" y="3970107"/>
            <a:ext cx="1924864"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15" name="Rounded Rectangle 14"/>
          <p:cNvSpPr/>
          <p:nvPr/>
        </p:nvSpPr>
        <p:spPr>
          <a:xfrm>
            <a:off x="3554147" y="3986795"/>
            <a:ext cx="1924865" cy="155777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11" name="Right Arrow 10"/>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3192" name="Title 1"/>
          <p:cNvSpPr>
            <a:spLocks noGrp="1"/>
          </p:cNvSpPr>
          <p:nvPr>
            <p:ph type="title" idx="4294967295"/>
          </p:nvPr>
        </p:nvSpPr>
        <p:spPr>
          <a:xfrm>
            <a:off x="505126" y="806494"/>
            <a:ext cx="8205261" cy="785553"/>
          </a:xfrm>
        </p:spPr>
        <p:txBody>
          <a:bodyPr/>
          <a:lstStyle/>
          <a:p>
            <a:r>
              <a:rPr lang="en-US" altLang="en-US" dirty="0" smtClean="0"/>
              <a:t>Retail:  Leading Electronics Retailer </a:t>
            </a:r>
          </a:p>
        </p:txBody>
      </p:sp>
      <p:sp>
        <p:nvSpPr>
          <p:cNvPr id="4" name="Rounded Rectangle 3"/>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3194"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93195"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9" name="Rounded Rectangle 8"/>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3197"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93198" name="TextBox 11"/>
          <p:cNvSpPr txBox="1">
            <a:spLocks noChangeArrowheads="1"/>
          </p:cNvSpPr>
          <p:nvPr/>
        </p:nvSpPr>
        <p:spPr bwMode="auto">
          <a:xfrm>
            <a:off x="3533885" y="3993945"/>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93199" name="TextBox 12"/>
          <p:cNvSpPr txBox="1">
            <a:spLocks noChangeArrowheads="1"/>
          </p:cNvSpPr>
          <p:nvPr/>
        </p:nvSpPr>
        <p:spPr bwMode="auto">
          <a:xfrm>
            <a:off x="5574360" y="3993945"/>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3" name="Rectangle 2"/>
          <p:cNvSpPr/>
          <p:nvPr/>
        </p:nvSpPr>
        <p:spPr>
          <a:xfrm>
            <a:off x="1474339" y="4018974"/>
            <a:ext cx="1983266" cy="152558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dirty="0"/>
          </a:p>
        </p:txBody>
      </p:sp>
      <p:sp>
        <p:nvSpPr>
          <p:cNvPr id="93201" name="TextBox 16"/>
          <p:cNvSpPr txBox="1">
            <a:spLocks noChangeArrowheads="1"/>
          </p:cNvSpPr>
          <p:nvPr/>
        </p:nvSpPr>
        <p:spPr bwMode="auto">
          <a:xfrm>
            <a:off x="1502944" y="2191844"/>
            <a:ext cx="1924864" cy="1051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a:latin typeface="Calibri" panose="020F0502020204030204" pitchFamily="34" charset="0"/>
              </a:rPr>
              <a:t>High cost of sale </a:t>
            </a:r>
            <a:r>
              <a:rPr lang="en-US" altLang="en-US" sz="901" b="0">
                <a:latin typeface="Calibri" panose="020F0502020204030204" pitchFamily="34" charset="0"/>
              </a:rPr>
              <a:t>due to reliance on retail stores</a:t>
            </a:r>
          </a:p>
          <a:p>
            <a:pPr eaLnBrk="1" hangingPunct="1">
              <a:buFont typeface="Arial" panose="020B0604020202020204" pitchFamily="34" charset="0"/>
              <a:buChar char="•"/>
            </a:pPr>
            <a:r>
              <a:rPr lang="en-US" altLang="en-US" sz="901" b="0">
                <a:latin typeface="Calibri" panose="020F0502020204030204" pitchFamily="34" charset="0"/>
              </a:rPr>
              <a:t>No participation in external, web-based /mobile markets </a:t>
            </a:r>
          </a:p>
          <a:p>
            <a:pPr eaLnBrk="1" hangingPunct="1">
              <a:buFont typeface="Arial" panose="020B0604020202020204" pitchFamily="34" charset="0"/>
              <a:buChar char="•"/>
            </a:pPr>
            <a:r>
              <a:rPr lang="en-US" altLang="en-US" sz="901" b="0">
                <a:latin typeface="Calibri" panose="020F0502020204030204" pitchFamily="34" charset="0"/>
              </a:rPr>
              <a:t>Limited access to customers in locations without store-fronts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93202" name="TextBox 17"/>
          <p:cNvSpPr txBox="1">
            <a:spLocks noChangeArrowheads="1"/>
          </p:cNvSpPr>
          <p:nvPr/>
        </p:nvSpPr>
        <p:spPr bwMode="auto">
          <a:xfrm>
            <a:off x="3533885" y="2216873"/>
            <a:ext cx="1926056" cy="49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Publish APIs targeting content aggregation providers</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93203" name="TextBox 18"/>
          <p:cNvSpPr txBox="1">
            <a:spLocks noChangeArrowheads="1"/>
          </p:cNvSpPr>
          <p:nvPr/>
        </p:nvSpPr>
        <p:spPr bwMode="auto">
          <a:xfrm>
            <a:off x="3554147" y="4302639"/>
            <a:ext cx="1924865" cy="773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Product catalog</a:t>
            </a:r>
          </a:p>
          <a:p>
            <a:pPr eaLnBrk="1" hangingPunct="1">
              <a:buFont typeface="Arial" panose="020B0604020202020204" pitchFamily="34" charset="0"/>
              <a:buChar char="•"/>
            </a:pPr>
            <a:r>
              <a:rPr lang="en-US" altLang="en-US" sz="901" b="0">
                <a:latin typeface="Calibri" panose="020F0502020204030204" pitchFamily="34" charset="0"/>
              </a:rPr>
              <a:t>Price list</a:t>
            </a:r>
          </a:p>
          <a:p>
            <a:pPr eaLnBrk="1" hangingPunct="1">
              <a:buFont typeface="Arial" panose="020B0604020202020204" pitchFamily="34" charset="0"/>
              <a:buChar char="•"/>
            </a:pPr>
            <a:r>
              <a:rPr lang="en-US" altLang="en-US" sz="901" b="0">
                <a:latin typeface="Calibri" panose="020F0502020204030204" pitchFamily="34" charset="0"/>
              </a:rPr>
              <a:t>Inventory by location</a:t>
            </a:r>
          </a:p>
          <a:p>
            <a:pPr eaLnBrk="1" hangingPunct="1">
              <a:buFont typeface="Arial" panose="020B0604020202020204" pitchFamily="34" charset="0"/>
              <a:buChar char="•"/>
            </a:pPr>
            <a:r>
              <a:rPr lang="en-US" altLang="en-US" sz="901" b="0">
                <a:latin typeface="Calibri" panose="020F0502020204030204" pitchFamily="34" charset="0"/>
              </a:rPr>
              <a:t>Store location</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93204" name="TextBox 19"/>
          <p:cNvSpPr txBox="1">
            <a:spLocks noChangeArrowheads="1"/>
          </p:cNvSpPr>
          <p:nvPr/>
        </p:nvSpPr>
        <p:spPr bwMode="auto">
          <a:xfrm>
            <a:off x="5577936" y="2187076"/>
            <a:ext cx="1926056" cy="120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Increased revenue via participation in external markets</a:t>
            </a:r>
          </a:p>
          <a:p>
            <a:pPr eaLnBrk="1" hangingPunct="1">
              <a:buFont typeface="Arial" panose="020B0604020202020204" pitchFamily="34" charset="0"/>
              <a:buChar char="•"/>
            </a:pPr>
            <a:r>
              <a:rPr lang="en-US" altLang="en-US" sz="901" b="0">
                <a:latin typeface="Calibri" panose="020F0502020204030204" pitchFamily="34" charset="0"/>
              </a:rPr>
              <a:t>Increased profitability by closing under-performing stores</a:t>
            </a:r>
          </a:p>
          <a:p>
            <a:pPr eaLnBrk="1" hangingPunct="1">
              <a:buFont typeface="Arial" panose="020B0604020202020204" pitchFamily="34" charset="0"/>
              <a:buChar char="•"/>
            </a:pPr>
            <a:r>
              <a:rPr lang="en-US" altLang="en-US" sz="901" b="0">
                <a:latin typeface="Calibri" panose="020F0502020204030204" pitchFamily="34" charset="0"/>
              </a:rPr>
              <a:t>Established differentiation in external markets by providing same day fulfillment (via storefronts)</a:t>
            </a:r>
            <a:endParaRPr lang="en-US" altLang="en-US" sz="826">
              <a:latin typeface="Calibri" panose="020F0502020204030204" pitchFamily="34" charset="0"/>
            </a:endParaRPr>
          </a:p>
        </p:txBody>
      </p:sp>
      <p:sp>
        <p:nvSpPr>
          <p:cNvPr id="93205" name="TextBox 20"/>
          <p:cNvSpPr txBox="1">
            <a:spLocks noChangeArrowheads="1"/>
          </p:cNvSpPr>
          <p:nvPr/>
        </p:nvSpPr>
        <p:spPr bwMode="auto">
          <a:xfrm>
            <a:off x="5589855" y="4283569"/>
            <a:ext cx="2028557" cy="91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C-Net:  Content aggregation for electronics reviews/pricing</a:t>
            </a:r>
          </a:p>
          <a:p>
            <a:pPr eaLnBrk="1" hangingPunct="1">
              <a:buFont typeface="Arial" panose="020B0604020202020204" pitchFamily="34" charset="0"/>
              <a:buChar char="•"/>
            </a:pPr>
            <a:r>
              <a:rPr lang="en-US" altLang="en-US" sz="901" b="0">
                <a:latin typeface="Calibri" panose="020F0502020204030204" pitchFamily="34" charset="0"/>
              </a:rPr>
              <a:t>Amazon:  Electronic store-front</a:t>
            </a:r>
          </a:p>
          <a:p>
            <a:pPr eaLnBrk="1" hangingPunct="1">
              <a:buFont typeface="Arial" panose="020B0604020202020204" pitchFamily="34" charset="0"/>
              <a:buChar char="•"/>
            </a:pPr>
            <a:r>
              <a:rPr lang="en-US" altLang="en-US" sz="901" b="0">
                <a:latin typeface="Calibri" panose="020F0502020204030204" pitchFamily="34" charset="0"/>
              </a:rPr>
              <a:t>ShopSavvy:  Mobile app for price-comparison</a:t>
            </a:r>
          </a:p>
          <a:p>
            <a:pPr eaLnBrk="1" hangingPunct="1">
              <a:buFont typeface="Arial" panose="020B0604020202020204" pitchFamily="34" charset="0"/>
              <a:buChar char="•"/>
            </a:pPr>
            <a:endParaRPr lang="en-US" altLang="en-US" sz="826">
              <a:latin typeface="Calibri" panose="020F0502020204030204" pitchFamily="34" charset="0"/>
            </a:endParaRPr>
          </a:p>
        </p:txBody>
      </p:sp>
      <p:pic>
        <p:nvPicPr>
          <p:cNvPr id="93206" name="Picture 2" descr="http://www.cio.com/images/content/articles/body/2012/06/hp-a-e-commer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252" y="4085720"/>
            <a:ext cx="1730590" cy="138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42415693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88288" y="1890302"/>
            <a:ext cx="497009" cy="3595861"/>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4" name="Rectangle 3"/>
          <p:cNvSpPr/>
          <p:nvPr/>
        </p:nvSpPr>
        <p:spPr>
          <a:xfrm>
            <a:off x="4279994" y="1947510"/>
            <a:ext cx="497008" cy="3546995"/>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5" name="Rounded Rectangle 4"/>
          <p:cNvSpPr/>
          <p:nvPr/>
        </p:nvSpPr>
        <p:spPr>
          <a:xfrm>
            <a:off x="5601774" y="4021359"/>
            <a:ext cx="1924865" cy="1574455"/>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6" name="Rounded Rectangle 5"/>
          <p:cNvSpPr/>
          <p:nvPr/>
        </p:nvSpPr>
        <p:spPr>
          <a:xfrm>
            <a:off x="3569641" y="4021358"/>
            <a:ext cx="1924864" cy="1557769"/>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7" name="Right Arrow 6"/>
          <p:cNvSpPr/>
          <p:nvPr/>
        </p:nvSpPr>
        <p:spPr>
          <a:xfrm>
            <a:off x="1250269" y="3402779"/>
            <a:ext cx="6714976" cy="616195"/>
          </a:xfrm>
          <a:prstGeom prst="right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8" name="Rounded Rectangle 7"/>
          <p:cNvSpPr/>
          <p:nvPr/>
        </p:nvSpPr>
        <p:spPr>
          <a:xfrm>
            <a:off x="3533885" y="1836666"/>
            <a:ext cx="1926056" cy="1574456"/>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 name="Rounded Rectangle 8"/>
          <p:cNvSpPr/>
          <p:nvPr/>
        </p:nvSpPr>
        <p:spPr>
          <a:xfrm>
            <a:off x="1474339" y="1828324"/>
            <a:ext cx="1926056" cy="1558961"/>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5241" name="TextBox 4"/>
          <p:cNvSpPr txBox="1">
            <a:spLocks noChangeArrowheads="1"/>
          </p:cNvSpPr>
          <p:nvPr/>
        </p:nvSpPr>
        <p:spPr bwMode="auto">
          <a:xfrm>
            <a:off x="1502944" y="1926058"/>
            <a:ext cx="1924864"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Business Challenge</a:t>
            </a:r>
          </a:p>
        </p:txBody>
      </p:sp>
      <p:sp>
        <p:nvSpPr>
          <p:cNvPr id="95242" name="TextBox 6"/>
          <p:cNvSpPr txBox="1">
            <a:spLocks noChangeArrowheads="1"/>
          </p:cNvSpPr>
          <p:nvPr/>
        </p:nvSpPr>
        <p:spPr bwMode="auto">
          <a:xfrm>
            <a:off x="3542228" y="1929632"/>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Solution</a:t>
            </a:r>
          </a:p>
        </p:txBody>
      </p:sp>
      <p:sp>
        <p:nvSpPr>
          <p:cNvPr id="12" name="Rounded Rectangle 11"/>
          <p:cNvSpPr/>
          <p:nvPr/>
        </p:nvSpPr>
        <p:spPr>
          <a:xfrm>
            <a:off x="5574360" y="1872423"/>
            <a:ext cx="1924864" cy="1538700"/>
          </a:xfrm>
          <a:prstGeom prst="roundRect">
            <a:avLst>
              <a:gd name="adj" fmla="val 7806"/>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sp>
        <p:nvSpPr>
          <p:cNvPr id="95244" name="TextBox 9"/>
          <p:cNvSpPr txBox="1">
            <a:spLocks noChangeArrowheads="1"/>
          </p:cNvSpPr>
          <p:nvPr/>
        </p:nvSpPr>
        <p:spPr bwMode="auto">
          <a:xfrm>
            <a:off x="5589854" y="1965388"/>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Result</a:t>
            </a:r>
          </a:p>
        </p:txBody>
      </p:sp>
      <p:sp>
        <p:nvSpPr>
          <p:cNvPr id="95245" name="TextBox 11"/>
          <p:cNvSpPr txBox="1">
            <a:spLocks noChangeArrowheads="1"/>
          </p:cNvSpPr>
          <p:nvPr/>
        </p:nvSpPr>
        <p:spPr bwMode="auto">
          <a:xfrm>
            <a:off x="3549379" y="4021359"/>
            <a:ext cx="1926056"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Types of APIs</a:t>
            </a:r>
          </a:p>
        </p:txBody>
      </p:sp>
      <p:sp>
        <p:nvSpPr>
          <p:cNvPr id="95246" name="TextBox 12"/>
          <p:cNvSpPr txBox="1">
            <a:spLocks noChangeArrowheads="1"/>
          </p:cNvSpPr>
          <p:nvPr/>
        </p:nvSpPr>
        <p:spPr bwMode="auto">
          <a:xfrm>
            <a:off x="5589855" y="4021359"/>
            <a:ext cx="1924865" cy="27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algn="ctr" eaLnBrk="1" hangingPunct="1"/>
            <a:r>
              <a:rPr lang="en-US" altLang="en-US" sz="1201" u="sng">
                <a:latin typeface="Calibri" panose="020F0502020204030204" pitchFamily="34" charset="0"/>
              </a:rPr>
              <a:t>Example Apps</a:t>
            </a:r>
          </a:p>
        </p:txBody>
      </p:sp>
      <p:sp>
        <p:nvSpPr>
          <p:cNvPr id="95247" name="TextBox 16"/>
          <p:cNvSpPr txBox="1">
            <a:spLocks noChangeArrowheads="1"/>
          </p:cNvSpPr>
          <p:nvPr/>
        </p:nvSpPr>
        <p:spPr bwMode="auto">
          <a:xfrm>
            <a:off x="1502944" y="2187076"/>
            <a:ext cx="1924864" cy="11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Create a multi-channel business license application process</a:t>
            </a:r>
          </a:p>
          <a:p>
            <a:pPr eaLnBrk="1" hangingPunct="1">
              <a:buFont typeface="Arial" panose="020B0604020202020204" pitchFamily="34" charset="0"/>
              <a:buChar char="•"/>
            </a:pPr>
            <a:r>
              <a:rPr lang="en-US" altLang="en-US" sz="901" b="0">
                <a:latin typeface="Calibri" panose="020F0502020204030204" pitchFamily="34" charset="0"/>
              </a:rPr>
              <a:t>Reduce the steps and shorten the time process the application</a:t>
            </a:r>
          </a:p>
          <a:p>
            <a:pPr eaLnBrk="1" hangingPunct="1">
              <a:buFont typeface="Arial" panose="020B0604020202020204" pitchFamily="34" charset="0"/>
              <a:buChar char="•"/>
            </a:pPr>
            <a:r>
              <a:rPr lang="en-US" altLang="en-US" sz="901" b="0">
                <a:latin typeface="Calibri" panose="020F0502020204030204" pitchFamily="34" charset="0"/>
              </a:rPr>
              <a:t>Ensure license renewals are executed on time.</a:t>
            </a:r>
          </a:p>
          <a:p>
            <a:pPr eaLnBrk="1" hangingPunct="1">
              <a:buFont typeface="Arial" panose="020B0604020202020204" pitchFamily="34" charset="0"/>
              <a:buChar char="•"/>
            </a:pPr>
            <a:endParaRPr lang="en-US" altLang="en-US" sz="901" b="0">
              <a:latin typeface="Calibri" panose="020F0502020204030204" pitchFamily="34" charset="0"/>
            </a:endParaRP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17" name="TextBox 17"/>
          <p:cNvSpPr txBox="1">
            <a:spLocks noChangeArrowheads="1"/>
          </p:cNvSpPr>
          <p:nvPr/>
        </p:nvSpPr>
        <p:spPr bwMode="auto">
          <a:xfrm>
            <a:off x="3518390" y="2139401"/>
            <a:ext cx="1926056" cy="1467068"/>
          </a:xfrm>
          <a:prstGeom prst="rect">
            <a:avLst/>
          </a:prstGeom>
          <a:noFill/>
          <a:ln w="9525">
            <a:noFill/>
            <a:miter lim="800000"/>
            <a:headEnd/>
            <a:tailEnd/>
          </a:ln>
        </p:spPr>
        <p:txBody>
          <a:bodyPr>
            <a:spAutoFit/>
          </a:bodyPr>
          <a:lstStyle/>
          <a:p>
            <a:pPr marL="128725" indent="-128725">
              <a:buFont typeface="Arial" charset="0"/>
              <a:buChar char="•"/>
              <a:defRPr/>
            </a:pPr>
            <a:r>
              <a:rPr lang="en-US" sz="901" dirty="0">
                <a:latin typeface="Calibri" pitchFamily="34" charset="0"/>
              </a:rPr>
              <a:t>Implement an API Management solution that provides:</a:t>
            </a:r>
          </a:p>
          <a:p>
            <a:pPr marL="171633" indent="-171633">
              <a:buFont typeface="+mj-lt"/>
              <a:buAutoNum type="arabicPeriod"/>
              <a:defRPr/>
            </a:pPr>
            <a:r>
              <a:rPr lang="en-US" sz="901" dirty="0">
                <a:latin typeface="Calibri" pitchFamily="34" charset="0"/>
              </a:rPr>
              <a:t>A secure/encrypted environment for maintaining and transmitting sensitive applicant data</a:t>
            </a:r>
          </a:p>
          <a:p>
            <a:pPr marL="171633" indent="-171633">
              <a:buFont typeface="+mj-lt"/>
              <a:buAutoNum type="arabicPeriod"/>
              <a:defRPr/>
            </a:pPr>
            <a:r>
              <a:rPr lang="en-US" sz="901" dirty="0">
                <a:latin typeface="Calibri" pitchFamily="34" charset="0"/>
              </a:rPr>
              <a:t>An easy to use developer portal for accessing legacy systems during the approval process</a:t>
            </a:r>
          </a:p>
          <a:p>
            <a:pPr marL="171633" indent="-171633">
              <a:buFont typeface="+mj-lt"/>
              <a:buAutoNum type="arabicPeriod"/>
              <a:defRPr/>
            </a:pPr>
            <a:r>
              <a:rPr lang="en-US" sz="901" dirty="0">
                <a:latin typeface="Calibri" pitchFamily="34" charset="0"/>
              </a:rPr>
              <a:t>Analytics for measuring usage</a:t>
            </a:r>
          </a:p>
          <a:p>
            <a:pPr marL="128725" indent="-128725">
              <a:buFont typeface="Arial" charset="0"/>
              <a:buChar char="•"/>
              <a:defRPr/>
            </a:pPr>
            <a:endParaRPr lang="en-US" sz="826" dirty="0">
              <a:latin typeface="Calibri" pitchFamily="34" charset="0"/>
            </a:endParaRPr>
          </a:p>
        </p:txBody>
      </p:sp>
      <p:sp>
        <p:nvSpPr>
          <p:cNvPr id="95249" name="TextBox 18"/>
          <p:cNvSpPr txBox="1">
            <a:spLocks noChangeArrowheads="1"/>
          </p:cNvSpPr>
          <p:nvPr/>
        </p:nvSpPr>
        <p:spPr bwMode="auto">
          <a:xfrm>
            <a:off x="3569641" y="4325285"/>
            <a:ext cx="1924864" cy="115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628650" indent="-1714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Access to variety of legacy systems inlcuding:</a:t>
            </a:r>
          </a:p>
          <a:p>
            <a:pPr lvl="1" eaLnBrk="1" hangingPunct="1">
              <a:buFont typeface="Arial" panose="020B0604020202020204" pitchFamily="34" charset="0"/>
              <a:buChar char="•"/>
            </a:pPr>
            <a:r>
              <a:rPr lang="en-US" altLang="en-US" sz="826" b="0">
                <a:latin typeface="Calibri" panose="020F0502020204030204" pitchFamily="34" charset="0"/>
              </a:rPr>
              <a:t>Building permits</a:t>
            </a:r>
          </a:p>
          <a:p>
            <a:pPr lvl="1" eaLnBrk="1" hangingPunct="1">
              <a:buFont typeface="Arial" panose="020B0604020202020204" pitchFamily="34" charset="0"/>
              <a:buChar char="•"/>
            </a:pPr>
            <a:r>
              <a:rPr lang="en-US" altLang="en-US" sz="826" b="0">
                <a:latin typeface="Calibri" panose="020F0502020204030204" pitchFamily="34" charset="0"/>
              </a:rPr>
              <a:t>Food and liquor licenses</a:t>
            </a:r>
          </a:p>
          <a:p>
            <a:pPr lvl="1" eaLnBrk="1" hangingPunct="1">
              <a:buFont typeface="Arial" panose="020B0604020202020204" pitchFamily="34" charset="0"/>
              <a:buChar char="•"/>
            </a:pPr>
            <a:r>
              <a:rPr lang="en-US" altLang="en-US" sz="826" b="0">
                <a:latin typeface="Calibri" panose="020F0502020204030204" pitchFamily="34" charset="0"/>
              </a:rPr>
              <a:t>Neighborhood variances</a:t>
            </a:r>
          </a:p>
          <a:p>
            <a:pPr lvl="1" eaLnBrk="1" hangingPunct="1">
              <a:buFont typeface="Arial" panose="020B0604020202020204" pitchFamily="34" charset="0"/>
              <a:buChar char="•"/>
            </a:pPr>
            <a:r>
              <a:rPr lang="en-US" altLang="en-US" sz="826" b="0">
                <a:latin typeface="Calibri" panose="020F0502020204030204" pitchFamily="34" charset="0"/>
              </a:rPr>
              <a:t>Fire inspections</a:t>
            </a:r>
          </a:p>
          <a:p>
            <a:pPr eaLnBrk="1" hangingPunct="1">
              <a:buFont typeface="Arial" panose="020B0604020202020204" pitchFamily="34" charset="0"/>
              <a:buChar char="•"/>
            </a:pPr>
            <a:r>
              <a:rPr lang="en-US" altLang="en-US" sz="901" b="0">
                <a:latin typeface="Calibri" panose="020F0502020204030204" pitchFamily="34" charset="0"/>
              </a:rPr>
              <a:t>Property and casualty insurance verification</a:t>
            </a:r>
          </a:p>
        </p:txBody>
      </p:sp>
      <p:sp>
        <p:nvSpPr>
          <p:cNvPr id="95250" name="TextBox 19"/>
          <p:cNvSpPr txBox="1">
            <a:spLocks noChangeArrowheads="1"/>
          </p:cNvSpPr>
          <p:nvPr/>
        </p:nvSpPr>
        <p:spPr bwMode="auto">
          <a:xfrm>
            <a:off x="5577936" y="2147745"/>
            <a:ext cx="1926056" cy="147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Launched new license application portal that automatically populated forms during the approval process</a:t>
            </a:r>
          </a:p>
          <a:p>
            <a:pPr eaLnBrk="1" hangingPunct="1">
              <a:buFont typeface="Arial" panose="020B0604020202020204" pitchFamily="34" charset="0"/>
              <a:buChar char="•"/>
            </a:pPr>
            <a:r>
              <a:rPr lang="en-US" altLang="en-US" sz="901" b="0">
                <a:latin typeface="Calibri" panose="020F0502020204030204" pitchFamily="34" charset="0"/>
              </a:rPr>
              <a:t>Automated the insurance verification process required for license issuance</a:t>
            </a:r>
          </a:p>
          <a:p>
            <a:pPr eaLnBrk="1" hangingPunct="1">
              <a:buFont typeface="Arial" panose="020B0604020202020204" pitchFamily="34" charset="0"/>
              <a:buChar char="•"/>
            </a:pPr>
            <a:r>
              <a:rPr lang="en-US" altLang="en-US" sz="901" b="0">
                <a:latin typeface="Calibri" panose="020F0502020204030204" pitchFamily="34" charset="0"/>
              </a:rPr>
              <a:t>Reduced the time to process by 15% and minimized applicant clerical data input by 45%</a:t>
            </a:r>
            <a:endParaRPr lang="en-US" altLang="en-US" sz="826">
              <a:latin typeface="Calibri" panose="020F0502020204030204" pitchFamily="34" charset="0"/>
            </a:endParaRPr>
          </a:p>
        </p:txBody>
      </p:sp>
      <p:sp>
        <p:nvSpPr>
          <p:cNvPr id="95251" name="TextBox 20"/>
          <p:cNvSpPr txBox="1">
            <a:spLocks noChangeArrowheads="1"/>
          </p:cNvSpPr>
          <p:nvPr/>
        </p:nvSpPr>
        <p:spPr bwMode="auto">
          <a:xfrm>
            <a:off x="5581512" y="4325285"/>
            <a:ext cx="2028557" cy="118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800" b="1">
                <a:solidFill>
                  <a:schemeClr val="tx1"/>
                </a:solidFill>
                <a:latin typeface="Gill Sans" pitchFamily="34" charset="0"/>
                <a:ea typeface="MS PGothic" panose="020B0600070205080204" pitchFamily="34" charset="-128"/>
              </a:defRPr>
            </a:lvl1pPr>
            <a:lvl2pPr marL="742950" indent="-285750" eaLnBrk="0" hangingPunct="0">
              <a:defRPr sz="800" b="1">
                <a:solidFill>
                  <a:schemeClr val="tx1"/>
                </a:solidFill>
                <a:latin typeface="Gill Sans" pitchFamily="34" charset="0"/>
                <a:ea typeface="MS PGothic" panose="020B0600070205080204" pitchFamily="34" charset="-128"/>
              </a:defRPr>
            </a:lvl2pPr>
            <a:lvl3pPr marL="1143000" indent="-228600" eaLnBrk="0" hangingPunct="0">
              <a:defRPr sz="800" b="1">
                <a:solidFill>
                  <a:schemeClr val="tx1"/>
                </a:solidFill>
                <a:latin typeface="Gill Sans" pitchFamily="34" charset="0"/>
                <a:ea typeface="MS PGothic" panose="020B0600070205080204" pitchFamily="34" charset="-128"/>
              </a:defRPr>
            </a:lvl3pPr>
            <a:lvl4pPr marL="1600200" indent="-228600" eaLnBrk="0" hangingPunct="0">
              <a:defRPr sz="800" b="1">
                <a:solidFill>
                  <a:schemeClr val="tx1"/>
                </a:solidFill>
                <a:latin typeface="Gill Sans" pitchFamily="34" charset="0"/>
                <a:ea typeface="MS PGothic" panose="020B0600070205080204" pitchFamily="34" charset="-128"/>
              </a:defRPr>
            </a:lvl4pPr>
            <a:lvl5pPr marL="2057400" indent="-228600" eaLnBrk="0" hangingPunct="0">
              <a:defRPr sz="800" b="1">
                <a:solidFill>
                  <a:schemeClr val="tx1"/>
                </a:solidFill>
                <a:latin typeface="Gill Sans" pitchFamily="34" charset="0"/>
                <a:ea typeface="MS PGothic" panose="020B0600070205080204" pitchFamily="34" charset="-128"/>
              </a:defRPr>
            </a:lvl5pPr>
            <a:lvl6pPr marL="25146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6pPr>
            <a:lvl7pPr marL="29718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7pPr>
            <a:lvl8pPr marL="34290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8pPr>
            <a:lvl9pPr marL="3886200" indent="-228600" eaLnBrk="0" fontAlgn="base" hangingPunct="0">
              <a:spcBef>
                <a:spcPct val="0"/>
              </a:spcBef>
              <a:spcAft>
                <a:spcPct val="0"/>
              </a:spcAft>
              <a:defRPr sz="800" b="1">
                <a:solidFill>
                  <a:schemeClr val="tx1"/>
                </a:solidFill>
                <a:latin typeface="Gill Sans" pitchFamily="34" charset="0"/>
                <a:ea typeface="MS PGothic" panose="020B0600070205080204" pitchFamily="34" charset="-128"/>
              </a:defRPr>
            </a:lvl9pPr>
          </a:lstStyle>
          <a:p>
            <a:pPr eaLnBrk="1" hangingPunct="1">
              <a:buFont typeface="Arial" panose="020B0604020202020204" pitchFamily="34" charset="0"/>
              <a:buChar char="•"/>
            </a:pPr>
            <a:r>
              <a:rPr lang="en-US" altLang="en-US" sz="901" b="0">
                <a:latin typeface="Calibri" panose="020F0502020204030204" pitchFamily="34" charset="0"/>
              </a:rPr>
              <a:t>Chicago Business Affairs: License application and zoning guide</a:t>
            </a:r>
          </a:p>
          <a:p>
            <a:pPr eaLnBrk="1" hangingPunct="1">
              <a:buFont typeface="Arial" panose="020B0604020202020204" pitchFamily="34" charset="0"/>
              <a:buChar char="•"/>
            </a:pPr>
            <a:r>
              <a:rPr lang="en-US" altLang="en-US" sz="901" b="0">
                <a:latin typeface="Calibri" panose="020F0502020204030204" pitchFamily="34" charset="0"/>
              </a:rPr>
              <a:t>New York City Restoration Permits: post Hurricane Sandy rebuilding</a:t>
            </a:r>
          </a:p>
          <a:p>
            <a:pPr eaLnBrk="1" hangingPunct="1">
              <a:buFont typeface="Arial" panose="020B0604020202020204" pitchFamily="34" charset="0"/>
              <a:buChar char="•"/>
            </a:pPr>
            <a:r>
              <a:rPr lang="en-US" altLang="en-US" sz="901" b="0">
                <a:latin typeface="Calibri" panose="020F0502020204030204" pitchFamily="34" charset="0"/>
              </a:rPr>
              <a:t>Slate.com link to TerraEarth observatory showing Moore, OK after EF5 tornado </a:t>
            </a:r>
          </a:p>
          <a:p>
            <a:pPr eaLnBrk="1" hangingPunct="1">
              <a:buFont typeface="Arial" panose="020B0604020202020204" pitchFamily="34" charset="0"/>
              <a:buChar char="•"/>
            </a:pPr>
            <a:endParaRPr lang="en-US" altLang="en-US" sz="826">
              <a:latin typeface="Calibri" panose="020F0502020204030204" pitchFamily="34" charset="0"/>
            </a:endParaRPr>
          </a:p>
        </p:txBody>
      </p:sp>
      <p:sp>
        <p:nvSpPr>
          <p:cNvPr id="21" name="Title 1"/>
          <p:cNvSpPr txBox="1">
            <a:spLocks/>
          </p:cNvSpPr>
          <p:nvPr/>
        </p:nvSpPr>
        <p:spPr bwMode="auto">
          <a:xfrm>
            <a:off x="1485066" y="1312245"/>
            <a:ext cx="5078544" cy="468404"/>
          </a:xfrm>
          <a:prstGeom prst="rect">
            <a:avLst/>
          </a:prstGeom>
          <a:noFill/>
          <a:ln w="9525">
            <a:noFill/>
            <a:miter lim="800000"/>
            <a:headEnd/>
            <a:tailEnd/>
          </a:ln>
        </p:spPr>
        <p:txBody>
          <a:bodyPr lIns="0" tIns="34324" rIns="68648" bIns="34324"/>
          <a:lstStyle/>
          <a:p>
            <a:pPr eaLnBrk="0" hangingPunct="0">
              <a:defRPr/>
            </a:pPr>
            <a:r>
              <a:rPr lang="en-US" sz="1652" kern="0" dirty="0">
                <a:solidFill>
                  <a:srgbClr val="1D70A9"/>
                </a:solidFill>
                <a:cs typeface="MS PGothic" charset="0"/>
              </a:rPr>
              <a:t>Government: Business License Bureau</a:t>
            </a:r>
          </a:p>
        </p:txBody>
      </p:sp>
      <p:sp>
        <p:nvSpPr>
          <p:cNvPr id="22" name="Rounded Rectangle 21"/>
          <p:cNvSpPr/>
          <p:nvPr/>
        </p:nvSpPr>
        <p:spPr>
          <a:xfrm>
            <a:off x="1435008" y="4061882"/>
            <a:ext cx="1924865" cy="1557769"/>
          </a:xfrm>
          <a:prstGeom prst="roundRect">
            <a:avLst>
              <a:gd name="adj" fmla="val 7806"/>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1"/>
          </a:p>
        </p:txBody>
      </p:sp>
      <p:pic>
        <p:nvPicPr>
          <p:cNvPr id="95254" name="Snagit_PPTA50B" descr="PPTA50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9108" y="4387261"/>
            <a:ext cx="1827131" cy="86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itle 1"/>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a:lstStyle>
          <a:p>
            <a:r>
              <a:rPr lang="en-IN" smtClean="0"/>
              <a:t>Business use case</a:t>
            </a:r>
            <a:endParaRPr lang="en-IN" dirty="0"/>
          </a:p>
        </p:txBody>
      </p:sp>
    </p:spTree>
    <p:extLst>
      <p:ext uri="{BB962C8B-B14F-4D97-AF65-F5344CB8AC3E}">
        <p14:creationId xmlns:p14="http://schemas.microsoft.com/office/powerpoint/2010/main" val="362392816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 Management Vendors</a:t>
            </a:r>
            <a:endParaRPr lang="en-IN" dirty="0"/>
          </a:p>
        </p:txBody>
      </p:sp>
      <p:sp>
        <p:nvSpPr>
          <p:cNvPr id="5" name="Content Placeholder 2"/>
          <p:cNvSpPr>
            <a:spLocks noGrp="1"/>
          </p:cNvSpPr>
          <p:nvPr>
            <p:ph sz="quarter" idx="12"/>
          </p:nvPr>
        </p:nvSpPr>
        <p:spPr/>
        <p:txBody>
          <a:bodyPr>
            <a:normAutofit fontScale="77500" lnSpcReduction="20000"/>
          </a:bodyPr>
          <a:lstStyle/>
          <a:p>
            <a:r>
              <a:rPr lang="en-IN" dirty="0"/>
              <a:t>3scale</a:t>
            </a:r>
          </a:p>
          <a:p>
            <a:r>
              <a:rPr lang="en-IN" dirty="0" err="1"/>
              <a:t>Apigee</a:t>
            </a:r>
            <a:endParaRPr lang="en-IN" dirty="0"/>
          </a:p>
          <a:p>
            <a:r>
              <a:rPr lang="en-IN" dirty="0" err="1"/>
              <a:t>Axway</a:t>
            </a:r>
            <a:endParaRPr lang="en-IN" dirty="0"/>
          </a:p>
          <a:p>
            <a:r>
              <a:rPr lang="en-IN" dirty="0"/>
              <a:t>CA Technologies</a:t>
            </a:r>
          </a:p>
          <a:p>
            <a:r>
              <a:rPr lang="en-IN" dirty="0"/>
              <a:t>IBM</a:t>
            </a:r>
          </a:p>
          <a:p>
            <a:r>
              <a:rPr lang="en-IN" dirty="0" err="1"/>
              <a:t>Informatica</a:t>
            </a:r>
            <a:endParaRPr lang="en-IN" dirty="0"/>
          </a:p>
          <a:p>
            <a:r>
              <a:rPr lang="en-IN" dirty="0"/>
              <a:t>Intel Services</a:t>
            </a:r>
          </a:p>
          <a:p>
            <a:r>
              <a:rPr lang="en-IN" dirty="0" err="1"/>
              <a:t>MuleSoft</a:t>
            </a:r>
            <a:endParaRPr lang="en-IN" dirty="0"/>
          </a:p>
          <a:p>
            <a:r>
              <a:rPr lang="en-IN" dirty="0"/>
              <a:t>SOA Software</a:t>
            </a:r>
          </a:p>
          <a:p>
            <a:r>
              <a:rPr lang="en-IN" dirty="0" err="1"/>
              <a:t>Tibco</a:t>
            </a:r>
            <a:r>
              <a:rPr lang="en-IN" dirty="0"/>
              <a:t> Software</a:t>
            </a:r>
          </a:p>
          <a:p>
            <a:r>
              <a:rPr lang="en-IN" dirty="0" err="1"/>
              <a:t>Tyk</a:t>
            </a:r>
            <a:r>
              <a:rPr lang="en-IN" dirty="0"/>
              <a:t> Technologies</a:t>
            </a:r>
          </a:p>
          <a:p>
            <a:r>
              <a:rPr lang="en-IN" dirty="0"/>
              <a:t>WSO2</a:t>
            </a:r>
          </a:p>
        </p:txBody>
      </p:sp>
    </p:spTree>
    <p:extLst>
      <p:ext uri="{BB962C8B-B14F-4D97-AF65-F5344CB8AC3E}">
        <p14:creationId xmlns:p14="http://schemas.microsoft.com/office/powerpoint/2010/main" val="7442107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733675"/>
          </a:xfrm>
        </p:spPr>
        <p:txBody>
          <a:bodyPr>
            <a:normAutofit fontScale="92500" lnSpcReduction="10000"/>
          </a:bodyPr>
          <a:lstStyle/>
          <a:p>
            <a:r>
              <a:rPr lang="en-US" dirty="0"/>
              <a:t>You expose APIs on Apigee Edge by implementing </a:t>
            </a:r>
            <a:r>
              <a:rPr lang="en-US" i="1" dirty="0"/>
              <a:t>API proxies</a:t>
            </a:r>
            <a:r>
              <a:rPr lang="en-US" dirty="0" smtClean="0"/>
              <a:t>.</a:t>
            </a:r>
          </a:p>
          <a:p>
            <a:r>
              <a:rPr lang="en-US" dirty="0" smtClean="0"/>
              <a:t> </a:t>
            </a:r>
            <a:r>
              <a:rPr lang="en-US" dirty="0"/>
              <a:t>API proxies decouple the app-facing API from your backend services, shielding those apps from backend code changes. </a:t>
            </a:r>
            <a:endParaRPr lang="en-US" dirty="0" smtClean="0"/>
          </a:p>
          <a:p>
            <a:r>
              <a:rPr lang="en-US" dirty="0" smtClean="0"/>
              <a:t>As </a:t>
            </a:r>
            <a:r>
              <a:rPr lang="en-US" dirty="0"/>
              <a:t>you make backend changes to your services, apps continue to call the same API without any interruption.</a:t>
            </a:r>
            <a:endParaRPr lang="en-IN" dirty="0"/>
          </a:p>
        </p:txBody>
      </p:sp>
      <p:sp>
        <p:nvSpPr>
          <p:cNvPr id="3" name="Title 2"/>
          <p:cNvSpPr>
            <a:spLocks noGrp="1"/>
          </p:cNvSpPr>
          <p:nvPr>
            <p:ph type="title"/>
          </p:nvPr>
        </p:nvSpPr>
        <p:spPr/>
        <p:txBody>
          <a:bodyPr/>
          <a:lstStyle/>
          <a:p>
            <a:r>
              <a:rPr lang="en-US" b="0" dirty="0"/>
              <a:t>What is an API proxy?</a:t>
            </a:r>
            <a:br>
              <a:rPr lang="en-US" b="0" dirty="0"/>
            </a:br>
            <a:endParaRPr lang="en-IN" dirty="0"/>
          </a:p>
        </p:txBody>
      </p:sp>
      <p:pic>
        <p:nvPicPr>
          <p:cNvPr id="44034" name="Picture 2" descr="https://blog.akana.com/wp-content/uploads/2013/11/APIproxy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630" y="4117675"/>
            <a:ext cx="27432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263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53823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In an API proxy configuration, there are two types of endpoints</a:t>
            </a:r>
            <a:r>
              <a:rPr lang="en-US" dirty="0" smtClean="0"/>
              <a:t>:</a:t>
            </a:r>
          </a:p>
          <a:p>
            <a:r>
              <a:rPr lang="en-US" b="1" dirty="0" err="1"/>
              <a:t>ProxyEndpoint</a:t>
            </a:r>
            <a:r>
              <a:rPr lang="en-US" b="1" dirty="0"/>
              <a:t>:</a:t>
            </a:r>
            <a:r>
              <a:rPr lang="en-US" dirty="0"/>
              <a:t> Defines the way client apps consume your APIs. </a:t>
            </a:r>
            <a:endParaRPr lang="en-US" dirty="0" smtClean="0"/>
          </a:p>
          <a:p>
            <a:r>
              <a:rPr lang="en-US" dirty="0" smtClean="0"/>
              <a:t>You </a:t>
            </a:r>
            <a:r>
              <a:rPr lang="en-US" dirty="0"/>
              <a:t>configure the </a:t>
            </a:r>
            <a:r>
              <a:rPr lang="en-US" dirty="0" err="1"/>
              <a:t>ProxyEndpoint</a:t>
            </a:r>
            <a:r>
              <a:rPr lang="en-US" dirty="0"/>
              <a:t> to define the URL of your API proxy. </a:t>
            </a:r>
            <a:endParaRPr lang="en-US" dirty="0" smtClean="0"/>
          </a:p>
          <a:p>
            <a:r>
              <a:rPr lang="en-US" dirty="0" smtClean="0"/>
              <a:t>The </a:t>
            </a:r>
            <a:r>
              <a:rPr lang="en-US" dirty="0"/>
              <a:t>proxy endpoint also determines whether apps access the API proxy over HTTP or HTTPS</a:t>
            </a:r>
            <a:r>
              <a:rPr lang="en-US" dirty="0" smtClean="0"/>
              <a:t>.</a:t>
            </a:r>
          </a:p>
          <a:p>
            <a:r>
              <a:rPr lang="en-US" dirty="0" smtClean="0"/>
              <a:t> </a:t>
            </a:r>
            <a:r>
              <a:rPr lang="en-US" dirty="0"/>
              <a:t>You usually attach </a:t>
            </a:r>
            <a:r>
              <a:rPr lang="en-US" i="1" dirty="0"/>
              <a:t>policies</a:t>
            </a:r>
            <a:r>
              <a:rPr lang="en-US" dirty="0"/>
              <a:t> to the </a:t>
            </a:r>
            <a:r>
              <a:rPr lang="en-US" dirty="0" err="1"/>
              <a:t>ProxyEndpoint</a:t>
            </a:r>
            <a:r>
              <a:rPr lang="en-US" dirty="0"/>
              <a:t> to enforce security, quota checks, and other types of access control and rate-limiting.</a:t>
            </a:r>
          </a:p>
          <a:p>
            <a:endParaRPr lang="en-IN" dirty="0"/>
          </a:p>
        </p:txBody>
      </p:sp>
      <p:sp>
        <p:nvSpPr>
          <p:cNvPr id="3" name="Title 2"/>
          <p:cNvSpPr>
            <a:spLocks noGrp="1"/>
          </p:cNvSpPr>
          <p:nvPr>
            <p:ph type="title"/>
          </p:nvPr>
        </p:nvSpPr>
        <p:spPr/>
        <p:txBody>
          <a:bodyPr/>
          <a:lstStyle/>
          <a:p>
            <a:r>
              <a:rPr lang="en-US" b="0" dirty="0"/>
              <a:t>What is an API proxy?</a:t>
            </a:r>
            <a:br>
              <a:rPr lang="en-US" b="0" dirty="0"/>
            </a:br>
            <a:endParaRPr lang="en-IN" dirty="0"/>
          </a:p>
        </p:txBody>
      </p:sp>
    </p:spTree>
    <p:extLst>
      <p:ext uri="{BB962C8B-B14F-4D97-AF65-F5344CB8AC3E}">
        <p14:creationId xmlns:p14="http://schemas.microsoft.com/office/powerpoint/2010/main" val="2839198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err="1"/>
              <a:t>TargetEndpoint</a:t>
            </a:r>
            <a:r>
              <a:rPr lang="en-US" b="1" dirty="0"/>
              <a:t>:</a:t>
            </a:r>
            <a:r>
              <a:rPr lang="en-US" dirty="0"/>
              <a:t> Defines the way the API proxy interacts with your backend services</a:t>
            </a:r>
            <a:r>
              <a:rPr lang="en-US" dirty="0" smtClean="0"/>
              <a:t>.</a:t>
            </a:r>
          </a:p>
          <a:p>
            <a:r>
              <a:rPr lang="en-US" dirty="0" smtClean="0"/>
              <a:t>You </a:t>
            </a:r>
            <a:r>
              <a:rPr lang="en-US" dirty="0"/>
              <a:t>configure the </a:t>
            </a:r>
            <a:r>
              <a:rPr lang="en-US" dirty="0" err="1"/>
              <a:t>TargetEndpoint</a:t>
            </a:r>
            <a:r>
              <a:rPr lang="en-US" dirty="0"/>
              <a:t> to forward requests to the proper backend service, including defining any security settings, HTTP or HTTPS protocol, and other connection information. </a:t>
            </a:r>
            <a:endParaRPr lang="en-US" dirty="0" smtClean="0"/>
          </a:p>
          <a:p>
            <a:r>
              <a:rPr lang="en-US" dirty="0" smtClean="0"/>
              <a:t>You </a:t>
            </a:r>
            <a:r>
              <a:rPr lang="en-US" dirty="0"/>
              <a:t>can attach </a:t>
            </a:r>
            <a:r>
              <a:rPr lang="en-US" i="1" dirty="0"/>
              <a:t>policies</a:t>
            </a:r>
            <a:r>
              <a:rPr lang="en-US" dirty="0"/>
              <a:t> to the </a:t>
            </a:r>
            <a:r>
              <a:rPr lang="en-US" dirty="0" err="1"/>
              <a:t>TargetEndpoint</a:t>
            </a:r>
            <a:r>
              <a:rPr lang="en-US" dirty="0"/>
              <a:t> to ensure that response messages are properly formatted for the app that made the initial request.</a:t>
            </a:r>
          </a:p>
          <a:p>
            <a:endParaRPr lang="en-IN" dirty="0"/>
          </a:p>
        </p:txBody>
      </p:sp>
      <p:sp>
        <p:nvSpPr>
          <p:cNvPr id="3" name="Title 2"/>
          <p:cNvSpPr>
            <a:spLocks noGrp="1"/>
          </p:cNvSpPr>
          <p:nvPr>
            <p:ph type="title"/>
          </p:nvPr>
        </p:nvSpPr>
        <p:spPr/>
        <p:txBody>
          <a:bodyPr/>
          <a:lstStyle/>
          <a:p>
            <a:r>
              <a:rPr lang="en-US" b="0" dirty="0"/>
              <a:t>What is an API proxy?</a:t>
            </a:r>
            <a:br>
              <a:rPr lang="en-US" b="0" dirty="0"/>
            </a:br>
            <a:endParaRPr lang="en-IN" dirty="0"/>
          </a:p>
        </p:txBody>
      </p:sp>
    </p:spTree>
    <p:extLst>
      <p:ext uri="{BB962C8B-B14F-4D97-AF65-F5344CB8AC3E}">
        <p14:creationId xmlns:p14="http://schemas.microsoft.com/office/powerpoint/2010/main" val="31632721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What is an API proxy?</a:t>
            </a:r>
            <a:br>
              <a:rPr lang="en-US" b="0" dirty="0"/>
            </a:br>
            <a:endParaRPr lang="en-IN" dirty="0"/>
          </a:p>
        </p:txBody>
      </p:sp>
      <p:pic>
        <p:nvPicPr>
          <p:cNvPr id="32770" name="Picture 2" descr="https://docs.apigee.com/api-platform/images/ApigeeProxyModel_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019925" cy="415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956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Gateway</a:t>
            </a:r>
            <a:endParaRPr lang="en-IN" dirty="0"/>
          </a:p>
        </p:txBody>
      </p:sp>
      <p:pic>
        <p:nvPicPr>
          <p:cNvPr id="39938" name="Picture 2" descr="http://freecontent.manning.com/wp-content/uploads/Richardson_tAGP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343775" cy="526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1786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An API gateway is a service which is the entry point into the application from the outside world. </a:t>
            </a:r>
            <a:endParaRPr lang="en-US" dirty="0" smtClean="0"/>
          </a:p>
          <a:p>
            <a:r>
              <a:rPr lang="en-US" dirty="0" smtClean="0"/>
              <a:t>It’s </a:t>
            </a:r>
            <a:r>
              <a:rPr lang="en-US" dirty="0"/>
              <a:t>responsible for request routing, API composition, and other functions, such as authentication. </a:t>
            </a:r>
            <a:endParaRPr lang="en-US" dirty="0" smtClean="0"/>
          </a:p>
          <a:p>
            <a:r>
              <a:rPr lang="en-US" dirty="0"/>
              <a:t>The API gateway is responsible for request routing, API composition, and protocol translation. </a:t>
            </a:r>
            <a:endParaRPr lang="en-US" dirty="0" smtClean="0"/>
          </a:p>
          <a:p>
            <a:r>
              <a:rPr lang="en-US" dirty="0" smtClean="0"/>
              <a:t>All </a:t>
            </a:r>
            <a:r>
              <a:rPr lang="en-US" dirty="0"/>
              <a:t>API requests from external clients first go to the API gateway. </a:t>
            </a:r>
            <a:endParaRPr lang="en-US" dirty="0" smtClean="0"/>
          </a:p>
          <a:p>
            <a:r>
              <a:rPr lang="en-US" dirty="0" smtClean="0"/>
              <a:t>The </a:t>
            </a:r>
            <a:r>
              <a:rPr lang="en-US" dirty="0"/>
              <a:t>API gateway routes some requests to the appropriate service. </a:t>
            </a:r>
            <a:endParaRPr lang="en-IN" dirty="0"/>
          </a:p>
        </p:txBody>
      </p:sp>
      <p:sp>
        <p:nvSpPr>
          <p:cNvPr id="3" name="Title 2"/>
          <p:cNvSpPr>
            <a:spLocks noGrp="1"/>
          </p:cNvSpPr>
          <p:nvPr>
            <p:ph type="title"/>
          </p:nvPr>
        </p:nvSpPr>
        <p:spPr/>
        <p:txBody>
          <a:bodyPr/>
          <a:lstStyle/>
          <a:p>
            <a:r>
              <a:rPr lang="en-IN" dirty="0" smtClean="0"/>
              <a:t>API Gateway</a:t>
            </a:r>
            <a:endParaRPr lang="en-IN" dirty="0"/>
          </a:p>
        </p:txBody>
      </p:sp>
    </p:spTree>
    <p:extLst>
      <p:ext uri="{BB962C8B-B14F-4D97-AF65-F5344CB8AC3E}">
        <p14:creationId xmlns:p14="http://schemas.microsoft.com/office/powerpoint/2010/main" val="670330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smtClean="0"/>
              <a:t>Concepts and Configuration</a:t>
            </a:r>
            <a:endParaRPr lang="en-IN" dirty="0"/>
          </a:p>
          <a:p>
            <a:r>
              <a:rPr lang="en-IN" dirty="0" smtClean="0"/>
              <a:t>API Proxies</a:t>
            </a:r>
            <a:endParaRPr lang="en-IN" dirty="0"/>
          </a:p>
          <a:p>
            <a:r>
              <a:rPr lang="en-IN" smtClean="0"/>
              <a:t>Build </a:t>
            </a:r>
            <a:r>
              <a:rPr lang="en-IN" dirty="0" smtClean="0"/>
              <a:t>API Proxies</a:t>
            </a:r>
            <a:r>
              <a:rPr lang="en-IN" sz="2000" dirty="0" smtClean="0"/>
              <a:t> </a:t>
            </a:r>
            <a:endParaRPr lang="en-IN" sz="2000" dirty="0"/>
          </a:p>
          <a:p>
            <a:r>
              <a:rPr lang="en-IN" dirty="0" smtClean="0"/>
              <a:t>Features of APIGEE Gateway</a:t>
            </a:r>
            <a:endParaRPr lang="en-IN" dirty="0"/>
          </a:p>
          <a:p>
            <a:r>
              <a:rPr lang="en-IN" dirty="0"/>
              <a:t>Design of API </a:t>
            </a:r>
            <a:r>
              <a:rPr lang="en-IN" dirty="0" smtClean="0"/>
              <a:t>Proxy</a:t>
            </a:r>
          </a:p>
          <a:p>
            <a:r>
              <a:rPr lang="en-IN" dirty="0"/>
              <a:t>User Developer </a:t>
            </a:r>
            <a:r>
              <a:rPr lang="en-IN" dirty="0" smtClean="0"/>
              <a:t>Platform</a:t>
            </a:r>
          </a:p>
          <a:p>
            <a:r>
              <a:rPr lang="en-IN" dirty="0"/>
              <a:t>User Management </a:t>
            </a:r>
          </a:p>
          <a:p>
            <a:r>
              <a:rPr lang="en-IN" dirty="0"/>
              <a:t>Logging</a:t>
            </a:r>
          </a:p>
        </p:txBody>
      </p:sp>
      <p:sp>
        <p:nvSpPr>
          <p:cNvPr id="3" name="Title 2"/>
          <p:cNvSpPr>
            <a:spLocks noGrp="1"/>
          </p:cNvSpPr>
          <p:nvPr>
            <p:ph type="title"/>
          </p:nvPr>
        </p:nvSpPr>
        <p:spPr/>
        <p:txBody>
          <a:bodyPr/>
          <a:lstStyle/>
          <a:p>
            <a:r>
              <a:rPr lang="en-IN" dirty="0" smtClean="0"/>
              <a:t>APIGEE Goals</a:t>
            </a:r>
            <a:endParaRPr lang="en-IN" dirty="0"/>
          </a:p>
        </p:txBody>
      </p:sp>
    </p:spTree>
    <p:extLst>
      <p:ext uri="{BB962C8B-B14F-4D97-AF65-F5344CB8AC3E}">
        <p14:creationId xmlns:p14="http://schemas.microsoft.com/office/powerpoint/2010/main" val="10064351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 gateway handles other requests using the API Composition pattern and invoking multiple services and aggregating the results</a:t>
            </a:r>
            <a:r>
              <a:rPr lang="en-US" dirty="0" smtClean="0"/>
              <a:t>.</a:t>
            </a:r>
          </a:p>
          <a:p>
            <a:r>
              <a:rPr lang="en-US" dirty="0" smtClean="0"/>
              <a:t>It </a:t>
            </a:r>
            <a:r>
              <a:rPr lang="en-US" dirty="0"/>
              <a:t>might also translate between client-friendly protocols such as HTTP and </a:t>
            </a:r>
            <a:r>
              <a:rPr lang="en-US" dirty="0" err="1"/>
              <a:t>WebSockets</a:t>
            </a:r>
            <a:r>
              <a:rPr lang="en-US" dirty="0"/>
              <a:t> and client-unfriendly protocols which are used by the services.</a:t>
            </a:r>
            <a:endParaRPr lang="en-IN" dirty="0"/>
          </a:p>
        </p:txBody>
      </p:sp>
      <p:sp>
        <p:nvSpPr>
          <p:cNvPr id="3" name="Title 2"/>
          <p:cNvSpPr>
            <a:spLocks noGrp="1"/>
          </p:cNvSpPr>
          <p:nvPr>
            <p:ph type="title"/>
          </p:nvPr>
        </p:nvSpPr>
        <p:spPr/>
        <p:txBody>
          <a:bodyPr/>
          <a:lstStyle/>
          <a:p>
            <a:r>
              <a:rPr lang="en-IN" dirty="0" smtClean="0"/>
              <a:t>API Gateway</a:t>
            </a:r>
            <a:endParaRPr lang="en-IN" dirty="0"/>
          </a:p>
        </p:txBody>
      </p:sp>
      <p:pic>
        <p:nvPicPr>
          <p:cNvPr id="48130" name="Picture 2" descr="Gateway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948023"/>
            <a:ext cx="385762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2315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One of the key functions of an API gateway is request routing</a:t>
            </a:r>
            <a:r>
              <a:rPr lang="en-US" dirty="0" smtClean="0"/>
              <a:t>.</a:t>
            </a:r>
          </a:p>
          <a:p>
            <a:r>
              <a:rPr lang="en-US" dirty="0" smtClean="0"/>
              <a:t> </a:t>
            </a:r>
            <a:r>
              <a:rPr lang="en-US" dirty="0"/>
              <a:t>An API gateway implements some API operations by routing requests to the corresponding service</a:t>
            </a:r>
            <a:r>
              <a:rPr lang="en-US" dirty="0" smtClean="0"/>
              <a:t>.</a:t>
            </a:r>
          </a:p>
          <a:p>
            <a:r>
              <a:rPr lang="en-US" dirty="0" smtClean="0"/>
              <a:t>When </a:t>
            </a:r>
            <a:r>
              <a:rPr lang="en-US" dirty="0"/>
              <a:t>it receives a request, the API gateway consults a routing map that specifies which service to route the request to. </a:t>
            </a:r>
            <a:endParaRPr lang="en-US" dirty="0" smtClean="0"/>
          </a:p>
          <a:p>
            <a:r>
              <a:rPr lang="en-US" dirty="0" smtClean="0"/>
              <a:t>A </a:t>
            </a:r>
            <a:r>
              <a:rPr lang="en-US" dirty="0"/>
              <a:t>routing map might, for example, map an HTTP method and path to the HTTP URL of a service</a:t>
            </a:r>
            <a:r>
              <a:rPr lang="en-US" dirty="0" smtClean="0"/>
              <a:t>.</a:t>
            </a:r>
          </a:p>
          <a:p>
            <a:r>
              <a:rPr lang="en-US" dirty="0" smtClean="0"/>
              <a:t>This </a:t>
            </a:r>
            <a:r>
              <a:rPr lang="en-US" dirty="0"/>
              <a:t>function is identical to the reverse </a:t>
            </a:r>
            <a:r>
              <a:rPr lang="en-US" dirty="0" err="1"/>
              <a:t>proxying</a:t>
            </a:r>
            <a:r>
              <a:rPr lang="en-US" dirty="0"/>
              <a:t> features provided by web servers such as NGINX.</a:t>
            </a:r>
            <a:endParaRPr lang="en-IN" dirty="0"/>
          </a:p>
        </p:txBody>
      </p:sp>
      <p:sp>
        <p:nvSpPr>
          <p:cNvPr id="3" name="Title 2"/>
          <p:cNvSpPr>
            <a:spLocks noGrp="1"/>
          </p:cNvSpPr>
          <p:nvPr>
            <p:ph type="title"/>
          </p:nvPr>
        </p:nvSpPr>
        <p:spPr/>
        <p:txBody>
          <a:bodyPr/>
          <a:lstStyle/>
          <a:p>
            <a:r>
              <a:rPr lang="en-IN" b="0" dirty="0"/>
              <a:t>Request routing</a:t>
            </a:r>
            <a:endParaRPr lang="en-IN" dirty="0"/>
          </a:p>
        </p:txBody>
      </p:sp>
    </p:spTree>
    <p:extLst>
      <p:ext uri="{BB962C8B-B14F-4D97-AF65-F5344CB8AC3E}">
        <p14:creationId xmlns:p14="http://schemas.microsoft.com/office/powerpoint/2010/main" val="25629063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lstStyle/>
          <a:p>
            <a:r>
              <a:rPr lang="en-US" dirty="0"/>
              <a:t>An API gateway typically does more than reverse </a:t>
            </a:r>
            <a:r>
              <a:rPr lang="en-US" dirty="0" err="1"/>
              <a:t>proxying</a:t>
            </a:r>
            <a:r>
              <a:rPr lang="en-US" dirty="0" smtClean="0"/>
              <a:t>.</a:t>
            </a:r>
          </a:p>
          <a:p>
            <a:r>
              <a:rPr lang="en-US" dirty="0" smtClean="0"/>
              <a:t>It </a:t>
            </a:r>
            <a:r>
              <a:rPr lang="en-US" dirty="0"/>
              <a:t>might also implement some API operations using API composition. </a:t>
            </a:r>
            <a:endParaRPr lang="en-US" dirty="0" smtClean="0"/>
          </a:p>
        </p:txBody>
      </p:sp>
      <p:sp>
        <p:nvSpPr>
          <p:cNvPr id="3" name="Title 2"/>
          <p:cNvSpPr>
            <a:spLocks noGrp="1"/>
          </p:cNvSpPr>
          <p:nvPr>
            <p:ph type="title"/>
          </p:nvPr>
        </p:nvSpPr>
        <p:spPr/>
        <p:txBody>
          <a:bodyPr/>
          <a:lstStyle/>
          <a:p>
            <a:r>
              <a:rPr lang="en-IN" b="0" dirty="0"/>
              <a:t>API Composition</a:t>
            </a:r>
            <a:endParaRPr lang="en-IN" dirty="0"/>
          </a:p>
        </p:txBody>
      </p:sp>
      <p:pic>
        <p:nvPicPr>
          <p:cNvPr id="40962" name="Picture 2" descr="http://freecontent.manning.com/wp-content/uploads/Richardson_tAGP_02.png"/>
          <p:cNvPicPr>
            <a:picLocks noChangeAspect="1" noChangeArrowheads="1"/>
          </p:cNvPicPr>
          <p:nvPr/>
        </p:nvPicPr>
        <p:blipFill rotWithShape="1">
          <a:blip r:embed="rId2">
            <a:extLst>
              <a:ext uri="{28A0092B-C50C-407E-A947-70E740481C1C}">
                <a14:useLocalDpi xmlns:a14="http://schemas.microsoft.com/office/drawing/2010/main" val="0"/>
              </a:ext>
            </a:extLst>
          </a:blip>
          <a:srcRect r="4009" b="47619"/>
          <a:stretch/>
        </p:blipFill>
        <p:spPr bwMode="auto">
          <a:xfrm>
            <a:off x="941388" y="3206151"/>
            <a:ext cx="7259637"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0" y="5562600"/>
            <a:ext cx="5105400" cy="369332"/>
          </a:xfrm>
          <a:prstGeom prst="rect">
            <a:avLst/>
          </a:prstGeom>
          <a:noFill/>
        </p:spPr>
        <p:txBody>
          <a:bodyPr wrap="square" rtlCol="0">
            <a:spAutoFit/>
          </a:bodyPr>
          <a:lstStyle/>
          <a:p>
            <a:r>
              <a:rPr lang="en-IN" dirty="0" smtClean="0">
                <a:solidFill>
                  <a:srgbClr val="FF0000"/>
                </a:solidFill>
              </a:rPr>
              <a:t>Multiple Requests? Can we have better model</a:t>
            </a:r>
            <a:endParaRPr lang="en-IN" dirty="0">
              <a:solidFill>
                <a:srgbClr val="FF0000"/>
              </a:solidFill>
            </a:endParaRPr>
          </a:p>
        </p:txBody>
      </p:sp>
    </p:spTree>
    <p:extLst>
      <p:ext uri="{BB962C8B-B14F-4D97-AF65-F5344CB8AC3E}">
        <p14:creationId xmlns:p14="http://schemas.microsoft.com/office/powerpoint/2010/main" val="38893239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API Composition</a:t>
            </a:r>
            <a:endParaRPr lang="en-IN" dirty="0"/>
          </a:p>
        </p:txBody>
      </p:sp>
      <p:pic>
        <p:nvPicPr>
          <p:cNvPr id="43010" name="Picture 2" descr="http://freecontent.manning.com/wp-content/uploads/Richardson_tAGP_02.png"/>
          <p:cNvPicPr>
            <a:picLocks noChangeAspect="1" noChangeArrowheads="1"/>
          </p:cNvPicPr>
          <p:nvPr/>
        </p:nvPicPr>
        <p:blipFill rotWithShape="1">
          <a:blip r:embed="rId2">
            <a:extLst>
              <a:ext uri="{28A0092B-C50C-407E-A947-70E740481C1C}">
                <a14:useLocalDpi xmlns:a14="http://schemas.microsoft.com/office/drawing/2010/main" val="0"/>
              </a:ext>
            </a:extLst>
          </a:blip>
          <a:srcRect t="51967"/>
          <a:stretch/>
        </p:blipFill>
        <p:spPr bwMode="auto">
          <a:xfrm>
            <a:off x="782240" y="1981200"/>
            <a:ext cx="7562850" cy="300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6362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An API gateway might also perform protocol translation. </a:t>
            </a:r>
            <a:endParaRPr lang="en-US" dirty="0" smtClean="0"/>
          </a:p>
          <a:p>
            <a:r>
              <a:rPr lang="en-US" dirty="0" smtClean="0"/>
              <a:t>The </a:t>
            </a:r>
            <a:r>
              <a:rPr lang="en-US" dirty="0"/>
              <a:t>API gateway might provide a RESTful API to external clients even though the application services use a mixture of protocols internally include REST and </a:t>
            </a:r>
            <a:r>
              <a:rPr lang="en-US" dirty="0" err="1"/>
              <a:t>gRPC</a:t>
            </a:r>
            <a:r>
              <a:rPr lang="en-US" dirty="0"/>
              <a:t>. </a:t>
            </a:r>
            <a:endParaRPr lang="en-US" dirty="0" smtClean="0"/>
          </a:p>
          <a:p>
            <a:r>
              <a:rPr lang="en-US" dirty="0" smtClean="0"/>
              <a:t>When </a:t>
            </a:r>
            <a:r>
              <a:rPr lang="en-US" dirty="0"/>
              <a:t>needed, the implementation of some API operations translate between the RESTful external API and the internal </a:t>
            </a:r>
            <a:r>
              <a:rPr lang="en-US" dirty="0" err="1"/>
              <a:t>gRPC</a:t>
            </a:r>
            <a:r>
              <a:rPr lang="en-US" dirty="0"/>
              <a:t>-based APIs.</a:t>
            </a:r>
          </a:p>
          <a:p>
            <a:r>
              <a:rPr lang="en-US" dirty="0"/>
              <a:t/>
            </a:r>
            <a:br>
              <a:rPr lang="en-US" dirty="0"/>
            </a:br>
            <a:endParaRPr lang="en-IN" dirty="0"/>
          </a:p>
        </p:txBody>
      </p:sp>
      <p:sp>
        <p:nvSpPr>
          <p:cNvPr id="3" name="Title 2"/>
          <p:cNvSpPr>
            <a:spLocks noGrp="1"/>
          </p:cNvSpPr>
          <p:nvPr>
            <p:ph type="title"/>
          </p:nvPr>
        </p:nvSpPr>
        <p:spPr/>
        <p:txBody>
          <a:bodyPr/>
          <a:lstStyle/>
          <a:p>
            <a:r>
              <a:rPr lang="en-IN" b="0" dirty="0"/>
              <a:t>Protocol translation</a:t>
            </a:r>
            <a:endParaRPr lang="en-IN" dirty="0"/>
          </a:p>
        </p:txBody>
      </p:sp>
    </p:spTree>
    <p:extLst>
      <p:ext uri="{BB962C8B-B14F-4D97-AF65-F5344CB8AC3E}">
        <p14:creationId xmlns:p14="http://schemas.microsoft.com/office/powerpoint/2010/main" val="32573957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Proxy and Gateway</a:t>
            </a:r>
            <a:endParaRPr lang="en-IN" dirty="0"/>
          </a:p>
        </p:txBody>
      </p:sp>
      <p:pic>
        <p:nvPicPr>
          <p:cNvPr id="49154" name="Picture 2" descr="Image result for api proxy vs gateway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997" y="1600200"/>
            <a:ext cx="7828096" cy="431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8905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Apigee Edge is a platform for developing and managing API proxies. </a:t>
            </a:r>
            <a:endParaRPr lang="en-US" dirty="0" smtClean="0"/>
          </a:p>
          <a:p>
            <a:r>
              <a:rPr lang="en-US" dirty="0" smtClean="0"/>
              <a:t>Think </a:t>
            </a:r>
            <a:r>
              <a:rPr lang="en-US" dirty="0"/>
              <a:t>of a proxy as an abstraction layer that "fronts" for your backend service APIs and provides value-added features like security, rate limiting, quotas, analytics, and more. </a:t>
            </a:r>
            <a:endParaRPr lang="en-US" dirty="0" smtClean="0"/>
          </a:p>
          <a:p>
            <a:r>
              <a:rPr lang="en-US" dirty="0" smtClean="0"/>
              <a:t>The </a:t>
            </a:r>
            <a:r>
              <a:rPr lang="en-US" dirty="0"/>
              <a:t>primary consumers of Edge API proxies are app developers who want to use your backend services.</a:t>
            </a:r>
            <a:endParaRPr lang="en-IN" dirty="0"/>
          </a:p>
        </p:txBody>
      </p:sp>
      <p:sp>
        <p:nvSpPr>
          <p:cNvPr id="3" name="Title 2"/>
          <p:cNvSpPr>
            <a:spLocks noGrp="1"/>
          </p:cNvSpPr>
          <p:nvPr>
            <p:ph type="title"/>
          </p:nvPr>
        </p:nvSpPr>
        <p:spPr/>
        <p:txBody>
          <a:bodyPr/>
          <a:lstStyle/>
          <a:p>
            <a:r>
              <a:rPr lang="en-IN" b="0" dirty="0"/>
              <a:t>What is </a:t>
            </a:r>
            <a:r>
              <a:rPr lang="en-IN" b="0" dirty="0" err="1"/>
              <a:t>Apigee</a:t>
            </a:r>
            <a:r>
              <a:rPr lang="en-IN" b="0" dirty="0"/>
              <a:t> Edge?</a:t>
            </a:r>
            <a:br>
              <a:rPr lang="en-IN" b="0" dirty="0"/>
            </a:br>
            <a:endParaRPr lang="en-IN" dirty="0"/>
          </a:p>
        </p:txBody>
      </p:sp>
    </p:spTree>
    <p:extLst>
      <p:ext uri="{BB962C8B-B14F-4D97-AF65-F5344CB8AC3E}">
        <p14:creationId xmlns:p14="http://schemas.microsoft.com/office/powerpoint/2010/main" val="7904886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Companies today want to make their backend services available on the web so that these services can be consumed by apps running on mobile devices and desktops. </a:t>
            </a:r>
            <a:endParaRPr lang="en-US" dirty="0" smtClean="0"/>
          </a:p>
          <a:p>
            <a:r>
              <a:rPr lang="en-US" dirty="0" smtClean="0"/>
              <a:t>A </a:t>
            </a:r>
            <a:r>
              <a:rPr lang="en-US" dirty="0"/>
              <a:t>company might want to expose services that provide product pricing and availability information, sales and ordering services, order tracking services, and any other services required by client apps.</a:t>
            </a:r>
            <a:endParaRPr lang="en-IN" dirty="0"/>
          </a:p>
        </p:txBody>
      </p:sp>
      <p:sp>
        <p:nvSpPr>
          <p:cNvPr id="3" name="Title 2"/>
          <p:cNvSpPr>
            <a:spLocks noGrp="1"/>
          </p:cNvSpPr>
          <p:nvPr>
            <p:ph type="title"/>
          </p:nvPr>
        </p:nvSpPr>
        <p:spPr/>
        <p:txBody>
          <a:bodyPr/>
          <a:lstStyle/>
          <a:p>
            <a:r>
              <a:rPr lang="en-US" b="0" dirty="0"/>
              <a:t>Making your services available on the web</a:t>
            </a:r>
            <a:br>
              <a:rPr lang="en-US" b="0" dirty="0"/>
            </a:br>
            <a:endParaRPr lang="en-IN" dirty="0"/>
          </a:p>
        </p:txBody>
      </p:sp>
    </p:spTree>
    <p:extLst>
      <p:ext uri="{BB962C8B-B14F-4D97-AF65-F5344CB8AC3E}">
        <p14:creationId xmlns:p14="http://schemas.microsoft.com/office/powerpoint/2010/main" val="19450302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Companies often expose services as a set of HTTP endpoints. Client app developers then make HTTP requests to these endpoints. </a:t>
            </a:r>
            <a:endParaRPr lang="en-US" dirty="0" smtClean="0"/>
          </a:p>
          <a:p>
            <a:r>
              <a:rPr lang="en-US" dirty="0" smtClean="0"/>
              <a:t>Depending </a:t>
            </a:r>
            <a:r>
              <a:rPr lang="en-US" dirty="0"/>
              <a:t>on the endpoint, the service might then return data, formatted as XML or JSON, back to the client app.</a:t>
            </a:r>
            <a:endParaRPr lang="en-IN" dirty="0"/>
          </a:p>
        </p:txBody>
      </p:sp>
      <p:sp>
        <p:nvSpPr>
          <p:cNvPr id="3" name="Title 2"/>
          <p:cNvSpPr>
            <a:spLocks noGrp="1"/>
          </p:cNvSpPr>
          <p:nvPr>
            <p:ph type="title"/>
          </p:nvPr>
        </p:nvSpPr>
        <p:spPr/>
        <p:txBody>
          <a:bodyPr/>
          <a:lstStyle/>
          <a:p>
            <a:r>
              <a:rPr lang="en-US" b="0" dirty="0"/>
              <a:t>Making your services available on the web</a:t>
            </a:r>
            <a:br>
              <a:rPr lang="en-US" b="0" dirty="0"/>
            </a:br>
            <a:endParaRPr lang="en-IN" dirty="0"/>
          </a:p>
        </p:txBody>
      </p:sp>
    </p:spTree>
    <p:extLst>
      <p:ext uri="{BB962C8B-B14F-4D97-AF65-F5344CB8AC3E}">
        <p14:creationId xmlns:p14="http://schemas.microsoft.com/office/powerpoint/2010/main" val="19476606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client apps that consume these services can be implemented as standalone apps for a mobile device or tablet, as HTML5 apps running in a browser, or as any other type of app that can make a request to an HTTP endpoint and consume any response data. </a:t>
            </a:r>
            <a:endParaRPr lang="en-US" dirty="0" smtClean="0"/>
          </a:p>
          <a:p>
            <a:r>
              <a:rPr lang="en-US" dirty="0" smtClean="0"/>
              <a:t>These </a:t>
            </a:r>
            <a:r>
              <a:rPr lang="en-US" dirty="0"/>
              <a:t>apps might be developed and released by the same company that exposed the services, or by third-party app developers who make use of publicly available services.</a:t>
            </a:r>
            <a:endParaRPr lang="en-IN" dirty="0"/>
          </a:p>
        </p:txBody>
      </p:sp>
      <p:sp>
        <p:nvSpPr>
          <p:cNvPr id="3" name="Title 2"/>
          <p:cNvSpPr>
            <a:spLocks noGrp="1"/>
          </p:cNvSpPr>
          <p:nvPr>
            <p:ph type="title"/>
          </p:nvPr>
        </p:nvSpPr>
        <p:spPr/>
        <p:txBody>
          <a:bodyPr/>
          <a:lstStyle/>
          <a:p>
            <a:r>
              <a:rPr lang="en-US" b="0" dirty="0"/>
              <a:t>Making your services available on the web</a:t>
            </a:r>
            <a:br>
              <a:rPr lang="en-US" b="0" dirty="0"/>
            </a:br>
            <a:endParaRPr lang="en-IN" dirty="0"/>
          </a:p>
        </p:txBody>
      </p:sp>
    </p:spTree>
    <p:extLst>
      <p:ext uri="{BB962C8B-B14F-4D97-AF65-F5344CB8AC3E}">
        <p14:creationId xmlns:p14="http://schemas.microsoft.com/office/powerpoint/2010/main" val="4015476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err="1"/>
              <a:t>Apigee</a:t>
            </a:r>
            <a:r>
              <a:rPr lang="en-IN" dirty="0"/>
              <a:t> </a:t>
            </a:r>
            <a:r>
              <a:rPr lang="en-IN" dirty="0" smtClean="0"/>
              <a:t>Analytics</a:t>
            </a:r>
          </a:p>
          <a:p>
            <a:r>
              <a:rPr lang="en-US" b="1" dirty="0"/>
              <a:t>Web Services</a:t>
            </a:r>
            <a:endParaRPr lang="en-IN" dirty="0" smtClean="0"/>
          </a:p>
          <a:p>
            <a:endParaRPr lang="en-IN" dirty="0"/>
          </a:p>
        </p:txBody>
      </p:sp>
      <p:sp>
        <p:nvSpPr>
          <p:cNvPr id="3" name="Title 2"/>
          <p:cNvSpPr>
            <a:spLocks noGrp="1"/>
          </p:cNvSpPr>
          <p:nvPr>
            <p:ph type="title"/>
          </p:nvPr>
        </p:nvSpPr>
        <p:spPr/>
        <p:txBody>
          <a:bodyPr/>
          <a:lstStyle/>
          <a:p>
            <a:r>
              <a:rPr lang="en-IN" dirty="0" smtClean="0"/>
              <a:t>APIGEE Goals</a:t>
            </a:r>
            <a:endParaRPr lang="en-IN" dirty="0"/>
          </a:p>
        </p:txBody>
      </p:sp>
    </p:spTree>
    <p:extLst>
      <p:ext uri="{BB962C8B-B14F-4D97-AF65-F5344CB8AC3E}">
        <p14:creationId xmlns:p14="http://schemas.microsoft.com/office/powerpoint/2010/main" val="734431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Making your services available on the web</a:t>
            </a:r>
            <a:br>
              <a:rPr lang="en-US" b="0" dirty="0"/>
            </a:br>
            <a:endParaRPr lang="en-IN" dirty="0"/>
          </a:p>
        </p:txBody>
      </p:sp>
      <p:pic>
        <p:nvPicPr>
          <p:cNvPr id="27650" name="Picture 2" descr="https://docs.apigee.com/api-platform/images/noEd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05718"/>
            <a:ext cx="5867400" cy="4665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5144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Because providers make their services available over the web, they must ensure that they have taken all necessary steps to secure and protect their services from unauthorized access. As a service provider, consider:</a:t>
            </a:r>
          </a:p>
          <a:p>
            <a:r>
              <a:rPr lang="en-US" b="1" dirty="0"/>
              <a:t>Security:</a:t>
            </a:r>
            <a:r>
              <a:rPr lang="en-US" dirty="0"/>
              <a:t> How will you control access to your services to prevent unauthorized access?</a:t>
            </a:r>
          </a:p>
          <a:p>
            <a:r>
              <a:rPr lang="en-US" b="1" dirty="0"/>
              <a:t>Compatibility:</a:t>
            </a:r>
            <a:r>
              <a:rPr lang="en-US" dirty="0"/>
              <a:t> Will your services work across different platforms and devices?</a:t>
            </a:r>
          </a:p>
          <a:p>
            <a:r>
              <a:rPr lang="en-US" b="1" dirty="0"/>
              <a:t>Measurability:</a:t>
            </a:r>
            <a:r>
              <a:rPr lang="en-US" dirty="0"/>
              <a:t> How can you monitor your services to make sure they are available?</a:t>
            </a:r>
          </a:p>
          <a:p>
            <a:r>
              <a:rPr lang="en-US" b="1" dirty="0"/>
              <a:t>Monetization:</a:t>
            </a:r>
            <a:r>
              <a:rPr lang="en-US" dirty="0"/>
              <a:t> How can you track and bill customers for access to your services?</a:t>
            </a:r>
          </a:p>
          <a:p>
            <a:r>
              <a:rPr lang="en-US" dirty="0"/>
              <a:t>And many other considerations</a:t>
            </a:r>
          </a:p>
          <a:p>
            <a:endParaRPr lang="en-IN" dirty="0"/>
          </a:p>
        </p:txBody>
      </p:sp>
      <p:sp>
        <p:nvSpPr>
          <p:cNvPr id="3" name="Title 2"/>
          <p:cNvSpPr>
            <a:spLocks noGrp="1"/>
          </p:cNvSpPr>
          <p:nvPr>
            <p:ph type="title"/>
          </p:nvPr>
        </p:nvSpPr>
        <p:spPr/>
        <p:txBody>
          <a:bodyPr/>
          <a:lstStyle/>
          <a:p>
            <a:r>
              <a:rPr lang="en-US" b="0" dirty="0"/>
              <a:t>Making your services available on the web</a:t>
            </a:r>
            <a:br>
              <a:rPr lang="en-US" b="0" dirty="0"/>
            </a:br>
            <a:endParaRPr lang="en-IN" dirty="0"/>
          </a:p>
        </p:txBody>
      </p:sp>
    </p:spTree>
    <p:extLst>
      <p:ext uri="{BB962C8B-B14F-4D97-AF65-F5344CB8AC3E}">
        <p14:creationId xmlns:p14="http://schemas.microsoft.com/office/powerpoint/2010/main" val="5225203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After a client app has been released that accesses any services, the service provider is then required to make sure that those services continue to work over time as they add, modify, or delete those services. </a:t>
            </a:r>
            <a:endParaRPr lang="en-US" dirty="0" smtClean="0"/>
          </a:p>
          <a:p>
            <a:r>
              <a:rPr lang="en-US" dirty="0" smtClean="0"/>
              <a:t>The </a:t>
            </a:r>
            <a:r>
              <a:rPr lang="en-US" dirty="0"/>
              <a:t>service provider must also have a way to keep app developers aware of any changes to the services to ensure that client apps stay in sync with those services.</a:t>
            </a:r>
            <a:endParaRPr lang="en-IN" dirty="0"/>
          </a:p>
        </p:txBody>
      </p:sp>
      <p:sp>
        <p:nvSpPr>
          <p:cNvPr id="3" name="Title 2"/>
          <p:cNvSpPr>
            <a:spLocks noGrp="1"/>
          </p:cNvSpPr>
          <p:nvPr>
            <p:ph type="title"/>
          </p:nvPr>
        </p:nvSpPr>
        <p:spPr/>
        <p:txBody>
          <a:bodyPr/>
          <a:lstStyle/>
          <a:p>
            <a:r>
              <a:rPr lang="en-US" b="0" dirty="0"/>
              <a:t>Making your services available on the web</a:t>
            </a:r>
            <a:br>
              <a:rPr lang="en-US" b="0" dirty="0"/>
            </a:br>
            <a:endParaRPr lang="en-IN" dirty="0"/>
          </a:p>
        </p:txBody>
      </p:sp>
    </p:spTree>
    <p:extLst>
      <p:ext uri="{BB962C8B-B14F-4D97-AF65-F5344CB8AC3E}">
        <p14:creationId xmlns:p14="http://schemas.microsoft.com/office/powerpoint/2010/main" val="34864246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Client app developers face challenges when trying to consume services from different providers. </a:t>
            </a:r>
            <a:endParaRPr lang="en-US" dirty="0" smtClean="0"/>
          </a:p>
          <a:p>
            <a:r>
              <a:rPr lang="en-US" dirty="0" smtClean="0"/>
              <a:t>There </a:t>
            </a:r>
            <a:r>
              <a:rPr lang="en-US" dirty="0"/>
              <a:t>are many technologies available today for use by a service provider to expose its services. </a:t>
            </a:r>
            <a:endParaRPr lang="en-US" dirty="0" smtClean="0"/>
          </a:p>
          <a:p>
            <a:r>
              <a:rPr lang="en-US" dirty="0" smtClean="0"/>
              <a:t>The </a:t>
            </a:r>
            <a:r>
              <a:rPr lang="en-US" dirty="0"/>
              <a:t>same client app might have to use one mechanism to consume a service from one provider, and a different mechanism to consume a service from a different provider. </a:t>
            </a:r>
            <a:endParaRPr lang="en-US" dirty="0" smtClean="0"/>
          </a:p>
          <a:p>
            <a:r>
              <a:rPr lang="en-US" dirty="0" smtClean="0"/>
              <a:t>App </a:t>
            </a:r>
            <a:r>
              <a:rPr lang="en-US" dirty="0"/>
              <a:t>developers can even face the situation where they have to use different mechanisms to consume services from the same provider.</a:t>
            </a:r>
            <a:endParaRPr lang="en-IN" dirty="0"/>
          </a:p>
        </p:txBody>
      </p:sp>
      <p:sp>
        <p:nvSpPr>
          <p:cNvPr id="3" name="Title 2"/>
          <p:cNvSpPr>
            <a:spLocks noGrp="1"/>
          </p:cNvSpPr>
          <p:nvPr>
            <p:ph type="title"/>
          </p:nvPr>
        </p:nvSpPr>
        <p:spPr/>
        <p:txBody>
          <a:bodyPr/>
          <a:lstStyle/>
          <a:p>
            <a:r>
              <a:rPr lang="en-US" b="0" dirty="0"/>
              <a:t>Making your services available on the web</a:t>
            </a:r>
            <a:br>
              <a:rPr lang="en-US" b="0" dirty="0"/>
            </a:br>
            <a:endParaRPr lang="en-IN" dirty="0"/>
          </a:p>
        </p:txBody>
      </p:sp>
    </p:spTree>
    <p:extLst>
      <p:ext uri="{BB962C8B-B14F-4D97-AF65-F5344CB8AC3E}">
        <p14:creationId xmlns:p14="http://schemas.microsoft.com/office/powerpoint/2010/main" val="9310886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Apigee Edge, which is built on Java, enables you to provide secure access to your services with a well-defined API that is consistent across all of your services, regardless of service implementation. A consistent API</a:t>
            </a:r>
            <a:r>
              <a:rPr lang="en-US" dirty="0" smtClean="0"/>
              <a:t>:</a:t>
            </a:r>
            <a:endParaRPr lang="en-US" dirty="0"/>
          </a:p>
          <a:p>
            <a:r>
              <a:rPr lang="en-US" dirty="0"/>
              <a:t>Makes it easy for app developers to consume your services.</a:t>
            </a:r>
          </a:p>
          <a:p>
            <a:r>
              <a:rPr lang="en-US" dirty="0"/>
              <a:t>Enables you to change the backend service implementation without affecting the public API.</a:t>
            </a:r>
          </a:p>
          <a:p>
            <a:r>
              <a:rPr lang="en-US" dirty="0"/>
              <a:t>Enables you to take advantage of the analytics, monetization, developer portal, and other features built into Edge.</a:t>
            </a:r>
            <a:endParaRPr lang="en-IN" dirty="0"/>
          </a:p>
        </p:txBody>
      </p:sp>
      <p:sp>
        <p:nvSpPr>
          <p:cNvPr id="3" name="Title 2"/>
          <p:cNvSpPr>
            <a:spLocks noGrp="1"/>
          </p:cNvSpPr>
          <p:nvPr>
            <p:ph type="title"/>
          </p:nvPr>
        </p:nvSpPr>
        <p:spPr/>
        <p:txBody>
          <a:bodyPr/>
          <a:lstStyle/>
          <a:p>
            <a:r>
              <a:rPr lang="en-US" b="0" dirty="0"/>
              <a:t>Make services available through Apigee Edge</a:t>
            </a:r>
            <a:br>
              <a:rPr lang="en-US" b="0" dirty="0"/>
            </a:br>
            <a:endParaRPr lang="en-IN" dirty="0"/>
          </a:p>
        </p:txBody>
      </p:sp>
    </p:spTree>
    <p:extLst>
      <p:ext uri="{BB962C8B-B14F-4D97-AF65-F5344CB8AC3E}">
        <p14:creationId xmlns:p14="http://schemas.microsoft.com/office/powerpoint/2010/main" val="11624507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Make services available through Apigee Edge</a:t>
            </a:r>
            <a:br>
              <a:rPr lang="en-US" b="0" dirty="0"/>
            </a:br>
            <a:endParaRPr lang="en-IN" dirty="0"/>
          </a:p>
        </p:txBody>
      </p:sp>
      <p:pic>
        <p:nvPicPr>
          <p:cNvPr id="28674" name="Picture 2" descr="https://docs.apigee.com/api-platform/images/withEd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265" y="1821611"/>
            <a:ext cx="5638800" cy="456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8550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Rather than having app developers consume your services directly, they access an API proxy created on Edge. </a:t>
            </a:r>
            <a:endParaRPr lang="en-US" dirty="0" smtClean="0"/>
          </a:p>
          <a:p>
            <a:r>
              <a:rPr lang="en-US" dirty="0" smtClean="0"/>
              <a:t>The </a:t>
            </a:r>
            <a:r>
              <a:rPr lang="en-US" dirty="0"/>
              <a:t>API proxy functions as a mapping of a publicly available HTTP endpoint to your backend service. </a:t>
            </a:r>
            <a:endParaRPr lang="en-US" dirty="0" smtClean="0"/>
          </a:p>
          <a:p>
            <a:r>
              <a:rPr lang="en-US" dirty="0" smtClean="0"/>
              <a:t>By </a:t>
            </a:r>
            <a:r>
              <a:rPr lang="en-US" dirty="0"/>
              <a:t>creating an API proxy you let Edge handle the security and authorization tasks required to protect your services, as well as to analyze, monitor, and monetize those services.</a:t>
            </a:r>
          </a:p>
          <a:p>
            <a:r>
              <a:rPr lang="en-US" dirty="0" smtClean="0"/>
              <a:t>Because </a:t>
            </a:r>
            <a:r>
              <a:rPr lang="en-US" dirty="0"/>
              <a:t>app developers make HTTP requests to an API proxy, rather than directly to your services, developers do not need to know anything about the implementation of your services</a:t>
            </a:r>
            <a:r>
              <a:rPr lang="en-US" dirty="0" smtClean="0"/>
              <a:t>.</a:t>
            </a:r>
          </a:p>
          <a:p>
            <a:r>
              <a:rPr lang="en-US" dirty="0" smtClean="0"/>
              <a:t> </a:t>
            </a:r>
            <a:r>
              <a:rPr lang="en-US" dirty="0"/>
              <a:t>All the developer needs to know is:</a:t>
            </a:r>
          </a:p>
          <a:p>
            <a:r>
              <a:rPr lang="en-US" dirty="0" smtClean="0"/>
              <a:t>The </a:t>
            </a:r>
            <a:r>
              <a:rPr lang="en-US" dirty="0"/>
              <a:t>URL of the API proxy endpoint.</a:t>
            </a:r>
          </a:p>
          <a:p>
            <a:r>
              <a:rPr lang="en-US" dirty="0"/>
              <a:t>Any query parameters, headers, or body parameters passed in a request.</a:t>
            </a:r>
          </a:p>
          <a:p>
            <a:r>
              <a:rPr lang="en-US" dirty="0"/>
              <a:t>Any required authentication and authorization credentials.</a:t>
            </a:r>
          </a:p>
          <a:p>
            <a:r>
              <a:rPr lang="en-US" dirty="0"/>
              <a:t>The format of the response, including the response data format, such as XML or JSON.</a:t>
            </a:r>
            <a:endParaRPr lang="en-IN" dirty="0"/>
          </a:p>
        </p:txBody>
      </p:sp>
      <p:sp>
        <p:nvSpPr>
          <p:cNvPr id="3" name="Title 2"/>
          <p:cNvSpPr>
            <a:spLocks noGrp="1"/>
          </p:cNvSpPr>
          <p:nvPr>
            <p:ph type="title"/>
          </p:nvPr>
        </p:nvSpPr>
        <p:spPr/>
        <p:txBody>
          <a:bodyPr/>
          <a:lstStyle/>
          <a:p>
            <a:r>
              <a:rPr lang="en-US" b="0" dirty="0"/>
              <a:t>Make services available through Apigee Edge</a:t>
            </a:r>
            <a:br>
              <a:rPr lang="en-US" b="0" dirty="0"/>
            </a:br>
            <a:endParaRPr lang="en-IN" dirty="0"/>
          </a:p>
        </p:txBody>
      </p:sp>
    </p:spTree>
    <p:extLst>
      <p:ext uri="{BB962C8B-B14F-4D97-AF65-F5344CB8AC3E}">
        <p14:creationId xmlns:p14="http://schemas.microsoft.com/office/powerpoint/2010/main" val="32498144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API proxy isolates the app developer from your backend service. </a:t>
            </a:r>
            <a:endParaRPr lang="en-US" dirty="0" smtClean="0"/>
          </a:p>
          <a:p>
            <a:r>
              <a:rPr lang="en-US" dirty="0" smtClean="0"/>
              <a:t>Therefore </a:t>
            </a:r>
            <a:r>
              <a:rPr lang="en-US" dirty="0"/>
              <a:t>you are free to change the service implementation as long as the public API remains consistent. </a:t>
            </a:r>
            <a:endParaRPr lang="en-US" dirty="0" smtClean="0"/>
          </a:p>
          <a:p>
            <a:r>
              <a:rPr lang="en-US" dirty="0" smtClean="0"/>
              <a:t>For </a:t>
            </a:r>
            <a:r>
              <a:rPr lang="en-US" dirty="0"/>
              <a:t>example, you can change a database implementation, move your services to a new host, or make any other changes to the service implementation. </a:t>
            </a:r>
            <a:endParaRPr lang="en-US" dirty="0" smtClean="0"/>
          </a:p>
          <a:p>
            <a:r>
              <a:rPr lang="en-US" dirty="0" smtClean="0"/>
              <a:t>By </a:t>
            </a:r>
            <a:r>
              <a:rPr lang="en-US" dirty="0"/>
              <a:t>maintaining a consistent frontend API, existing client apps will continue to work regardless of changes on the backend.</a:t>
            </a:r>
            <a:endParaRPr lang="en-IN" dirty="0"/>
          </a:p>
        </p:txBody>
      </p:sp>
      <p:sp>
        <p:nvSpPr>
          <p:cNvPr id="3" name="Title 2"/>
          <p:cNvSpPr>
            <a:spLocks noGrp="1"/>
          </p:cNvSpPr>
          <p:nvPr>
            <p:ph type="title"/>
          </p:nvPr>
        </p:nvSpPr>
        <p:spPr>
          <a:xfrm>
            <a:off x="461035" y="170122"/>
            <a:ext cx="6473165" cy="785553"/>
          </a:xfrm>
        </p:spPr>
        <p:txBody>
          <a:bodyPr>
            <a:normAutofit fontScale="90000"/>
          </a:bodyPr>
          <a:lstStyle/>
          <a:p>
            <a:r>
              <a:rPr lang="en-US" b="0" dirty="0"/>
              <a:t>Make services available through Apigee Edge</a:t>
            </a:r>
            <a:br>
              <a:rPr lang="en-US" b="0" dirty="0"/>
            </a:br>
            <a:endParaRPr lang="en-IN" dirty="0"/>
          </a:p>
        </p:txBody>
      </p:sp>
    </p:spTree>
    <p:extLst>
      <p:ext uri="{BB962C8B-B14F-4D97-AF65-F5344CB8AC3E}">
        <p14:creationId xmlns:p14="http://schemas.microsoft.com/office/powerpoint/2010/main" val="474597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You can use policies on the API proxy to add functionality to a service without having to make any changes to the backend service. </a:t>
            </a:r>
            <a:endParaRPr lang="en-US" dirty="0" smtClean="0"/>
          </a:p>
          <a:p>
            <a:r>
              <a:rPr lang="en-US" dirty="0" smtClean="0"/>
              <a:t>For </a:t>
            </a:r>
            <a:r>
              <a:rPr lang="en-US" dirty="0"/>
              <a:t>example, you can add policies to your proxy to perform data transformations and filtering, add security, execute conditional logic or custom code, and to perform many other actions. </a:t>
            </a:r>
            <a:endParaRPr lang="en-US" dirty="0" smtClean="0"/>
          </a:p>
          <a:p>
            <a:r>
              <a:rPr lang="en-US" dirty="0" smtClean="0"/>
              <a:t>The </a:t>
            </a:r>
            <a:r>
              <a:rPr lang="en-US" dirty="0"/>
              <a:t>important thing to remember is you implement policies on Edge, not on your backend server.</a:t>
            </a:r>
            <a:endParaRPr lang="en-IN" dirty="0"/>
          </a:p>
        </p:txBody>
      </p:sp>
      <p:sp>
        <p:nvSpPr>
          <p:cNvPr id="3" name="Title 2"/>
          <p:cNvSpPr>
            <a:spLocks noGrp="1"/>
          </p:cNvSpPr>
          <p:nvPr>
            <p:ph type="title"/>
          </p:nvPr>
        </p:nvSpPr>
        <p:spPr/>
        <p:txBody>
          <a:bodyPr/>
          <a:lstStyle/>
          <a:p>
            <a:r>
              <a:rPr lang="en-US" b="0" dirty="0"/>
              <a:t>Make services available through Apigee Edge</a:t>
            </a:r>
            <a:br>
              <a:rPr lang="en-US" b="0" dirty="0"/>
            </a:br>
            <a:endParaRPr lang="en-IN" dirty="0"/>
          </a:p>
        </p:txBody>
      </p:sp>
    </p:spTree>
    <p:extLst>
      <p:ext uri="{BB962C8B-B14F-4D97-AF65-F5344CB8AC3E}">
        <p14:creationId xmlns:p14="http://schemas.microsoft.com/office/powerpoint/2010/main" val="1771575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Apigee Edge lets you easily and quickly build RESTful APIs that can be consumed by app developers</a:t>
            </a:r>
            <a:r>
              <a:rPr lang="en-US" dirty="0" smtClean="0"/>
              <a:t>.</a:t>
            </a:r>
          </a:p>
          <a:p>
            <a:r>
              <a:rPr lang="en-US" dirty="0" smtClean="0"/>
              <a:t>You </a:t>
            </a:r>
            <a:r>
              <a:rPr lang="en-US" dirty="0"/>
              <a:t>expose APIs on Edge by building API proxies that act as managed 'facades' for backend services</a:t>
            </a:r>
            <a:r>
              <a:rPr lang="en-US" dirty="0" smtClean="0"/>
              <a:t>.</a:t>
            </a:r>
          </a:p>
        </p:txBody>
      </p:sp>
      <p:sp>
        <p:nvSpPr>
          <p:cNvPr id="3" name="Title 2"/>
          <p:cNvSpPr>
            <a:spLocks noGrp="1"/>
          </p:cNvSpPr>
          <p:nvPr>
            <p:ph type="title"/>
          </p:nvPr>
        </p:nvSpPr>
        <p:spPr/>
        <p:txBody>
          <a:bodyPr/>
          <a:lstStyle/>
          <a:p>
            <a:r>
              <a:rPr lang="en-US" b="0" dirty="0"/>
              <a:t>Understanding APIs and API proxies</a:t>
            </a:r>
            <a:br>
              <a:rPr lang="en-US" b="0" dirty="0"/>
            </a:br>
            <a:endParaRPr lang="en-IN" dirty="0"/>
          </a:p>
        </p:txBody>
      </p:sp>
    </p:spTree>
    <p:extLst>
      <p:ext uri="{BB962C8B-B14F-4D97-AF65-F5344CB8AC3E}">
        <p14:creationId xmlns:p14="http://schemas.microsoft.com/office/powerpoint/2010/main" val="28542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smtClean="0"/>
              <a:t>Step </a:t>
            </a:r>
            <a:r>
              <a:rPr lang="en-US" dirty="0"/>
              <a:t>1: Create an Apigee </a:t>
            </a:r>
            <a:r>
              <a:rPr lang="en-US" dirty="0" smtClean="0"/>
              <a:t>account</a:t>
            </a:r>
          </a:p>
          <a:p>
            <a:r>
              <a:rPr lang="en-US" dirty="0"/>
              <a:t>To use Apigee Edge, you need an Apigee account.</a:t>
            </a:r>
          </a:p>
          <a:p>
            <a:r>
              <a:rPr lang="en-US" dirty="0"/>
              <a:t>In this step, you'll create a free evaluation account</a:t>
            </a:r>
            <a:r>
              <a:rPr lang="en-US" dirty="0" smtClean="0"/>
              <a:t>.</a:t>
            </a:r>
          </a:p>
          <a:p>
            <a:r>
              <a:rPr lang="en-US" b="1" dirty="0" smtClean="0"/>
              <a:t>To </a:t>
            </a:r>
            <a:r>
              <a:rPr lang="en-US" b="1" dirty="0"/>
              <a:t>create your evaluation account and log in:</a:t>
            </a:r>
            <a:endParaRPr lang="en-US" dirty="0"/>
          </a:p>
          <a:p>
            <a:r>
              <a:rPr lang="en-US" dirty="0"/>
              <a:t>Go to </a:t>
            </a:r>
            <a:r>
              <a:rPr lang="en-US" dirty="0">
                <a:hlinkClick r:id="rId2"/>
              </a:rPr>
              <a:t>https://login.apigee.com/sign_up</a:t>
            </a:r>
            <a:r>
              <a:rPr lang="en-US" dirty="0"/>
              <a:t>.</a:t>
            </a:r>
          </a:p>
          <a:p>
            <a:r>
              <a:rPr lang="en-US" dirty="0"/>
              <a:t>Enter your name, email address, and a password. Be sure to read and accept the terms of service.</a:t>
            </a:r>
          </a:p>
          <a:p>
            <a:r>
              <a:rPr lang="en-US" dirty="0"/>
              <a:t>Click </a:t>
            </a:r>
            <a:r>
              <a:rPr lang="en-US" b="1" dirty="0"/>
              <a:t>Create account</a:t>
            </a:r>
            <a:r>
              <a:rPr lang="en-US" dirty="0"/>
              <a:t>.</a:t>
            </a:r>
          </a:p>
          <a:p>
            <a:r>
              <a:rPr lang="en-US" dirty="0"/>
              <a:t>Apigee sends you an account confirmation.</a:t>
            </a:r>
          </a:p>
          <a:p>
            <a:endParaRPr lang="en-US" dirty="0"/>
          </a:p>
          <a:p>
            <a:endParaRPr lang="en-US" dirty="0"/>
          </a:p>
          <a:p>
            <a:endParaRPr lang="en-IN" dirty="0"/>
          </a:p>
        </p:txBody>
      </p:sp>
      <p:sp>
        <p:nvSpPr>
          <p:cNvPr id="3" name="Title 2"/>
          <p:cNvSpPr>
            <a:spLocks noGrp="1"/>
          </p:cNvSpPr>
          <p:nvPr>
            <p:ph type="title"/>
          </p:nvPr>
        </p:nvSpPr>
        <p:spPr/>
        <p:txBody>
          <a:bodyPr/>
          <a:lstStyle/>
          <a:p>
            <a:pPr lvl="0"/>
            <a:r>
              <a:rPr lang="en-US" dirty="0"/>
              <a:t>Creating an account</a:t>
            </a:r>
            <a:endParaRPr lang="en-IN" dirty="0"/>
          </a:p>
        </p:txBody>
      </p:sp>
    </p:spTree>
    <p:extLst>
      <p:ext uri="{BB962C8B-B14F-4D97-AF65-F5344CB8AC3E}">
        <p14:creationId xmlns:p14="http://schemas.microsoft.com/office/powerpoint/2010/main" val="41596976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Apigee Edge – Overview of Capabilities</a:t>
            </a:r>
            <a:br>
              <a:rPr lang="en-US" dirty="0"/>
            </a:br>
            <a:endParaRPr lang="en-IN" dirty="0"/>
          </a:p>
        </p:txBody>
      </p:sp>
      <p:sp>
        <p:nvSpPr>
          <p:cNvPr id="5" name="Round Same Side Corner Rectangle 4"/>
          <p:cNvSpPr/>
          <p:nvPr/>
        </p:nvSpPr>
        <p:spPr>
          <a:xfrm rot="5400000">
            <a:off x="4586796" y="-391143"/>
            <a:ext cx="1461517"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6" name="TextBox 5"/>
          <p:cNvSpPr txBox="1"/>
          <p:nvPr/>
        </p:nvSpPr>
        <p:spPr>
          <a:xfrm>
            <a:off x="2894503" y="1430374"/>
            <a:ext cx="4858002" cy="54119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Developer Services</a:t>
            </a:r>
          </a:p>
        </p:txBody>
      </p:sp>
      <p:cxnSp>
        <p:nvCxnSpPr>
          <p:cNvPr id="7" name="Straight Connector 6"/>
          <p:cNvCxnSpPr/>
          <p:nvPr/>
        </p:nvCxnSpPr>
        <p:spPr>
          <a:xfrm>
            <a:off x="2848218" y="1986849"/>
            <a:ext cx="4938676" cy="0"/>
          </a:xfrm>
          <a:prstGeom prst="line">
            <a:avLst/>
          </a:prstGeom>
          <a:noFill/>
          <a:ln w="9525" cap="flat" cmpd="sng" algn="ctr">
            <a:solidFill>
              <a:srgbClr val="707372"/>
            </a:solidFill>
            <a:prstDash val="solid"/>
          </a:ln>
          <a:effectLst/>
        </p:spPr>
      </p:cxnSp>
      <p:sp>
        <p:nvSpPr>
          <p:cNvPr id="8" name="TextBox 7"/>
          <p:cNvSpPr txBox="1"/>
          <p:nvPr/>
        </p:nvSpPr>
        <p:spPr>
          <a:xfrm>
            <a:off x="2860115" y="2128321"/>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Portal</a:t>
            </a:r>
          </a:p>
        </p:txBody>
      </p:sp>
      <p:sp>
        <p:nvSpPr>
          <p:cNvPr id="9" name="TextBox 8"/>
          <p:cNvSpPr txBox="1"/>
          <p:nvPr/>
        </p:nvSpPr>
        <p:spPr>
          <a:xfrm>
            <a:off x="4117456" y="2128321"/>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Docs &amp; Modeling</a:t>
            </a:r>
          </a:p>
        </p:txBody>
      </p:sp>
      <p:sp>
        <p:nvSpPr>
          <p:cNvPr id="10" name="TextBox 9"/>
          <p:cNvSpPr txBox="1"/>
          <p:nvPr/>
        </p:nvSpPr>
        <p:spPr>
          <a:xfrm>
            <a:off x="5360780" y="2235873"/>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Explorer</a:t>
            </a:r>
          </a:p>
        </p:txBody>
      </p:sp>
      <p:sp>
        <p:nvSpPr>
          <p:cNvPr id="11" name="TextBox 10"/>
          <p:cNvSpPr txBox="1"/>
          <p:nvPr/>
        </p:nvSpPr>
        <p:spPr>
          <a:xfrm>
            <a:off x="6561658" y="2235875"/>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Monetization</a:t>
            </a:r>
          </a:p>
        </p:txBody>
      </p:sp>
      <p:cxnSp>
        <p:nvCxnSpPr>
          <p:cNvPr id="12" name="Straight Connector 11"/>
          <p:cNvCxnSpPr/>
          <p:nvPr/>
        </p:nvCxnSpPr>
        <p:spPr>
          <a:xfrm flipV="1">
            <a:off x="4117457" y="1986850"/>
            <a:ext cx="0" cy="822103"/>
          </a:xfrm>
          <a:prstGeom prst="line">
            <a:avLst/>
          </a:prstGeom>
          <a:noFill/>
          <a:ln w="9525" cap="flat" cmpd="sng" algn="ctr">
            <a:solidFill>
              <a:srgbClr val="707372"/>
            </a:solidFill>
            <a:prstDash val="solid"/>
          </a:ln>
          <a:effectLst/>
        </p:spPr>
      </p:cxnSp>
      <p:cxnSp>
        <p:nvCxnSpPr>
          <p:cNvPr id="13" name="Straight Connector 12"/>
          <p:cNvCxnSpPr/>
          <p:nvPr/>
        </p:nvCxnSpPr>
        <p:spPr>
          <a:xfrm flipV="1">
            <a:off x="5360777" y="1986850"/>
            <a:ext cx="0" cy="822103"/>
          </a:xfrm>
          <a:prstGeom prst="line">
            <a:avLst/>
          </a:prstGeom>
          <a:noFill/>
          <a:ln w="9525" cap="flat" cmpd="sng" algn="ctr">
            <a:solidFill>
              <a:srgbClr val="707372"/>
            </a:solidFill>
            <a:prstDash val="solid"/>
          </a:ln>
          <a:effectLst/>
        </p:spPr>
      </p:cxnSp>
      <p:cxnSp>
        <p:nvCxnSpPr>
          <p:cNvPr id="14" name="Straight Connector 13"/>
          <p:cNvCxnSpPr/>
          <p:nvPr/>
        </p:nvCxnSpPr>
        <p:spPr>
          <a:xfrm flipV="1">
            <a:off x="6561660" y="1986850"/>
            <a:ext cx="0" cy="822103"/>
          </a:xfrm>
          <a:prstGeom prst="line">
            <a:avLst/>
          </a:prstGeom>
          <a:noFill/>
          <a:ln w="9525" cap="flat" cmpd="sng" algn="ctr">
            <a:solidFill>
              <a:srgbClr val="707372"/>
            </a:solidFill>
            <a:prstDash val="solid"/>
          </a:ln>
          <a:effectLst/>
        </p:spPr>
      </p:cxnSp>
      <p:sp>
        <p:nvSpPr>
          <p:cNvPr id="15" name="Round Same Side Corner Rectangle 14"/>
          <p:cNvSpPr/>
          <p:nvPr/>
        </p:nvSpPr>
        <p:spPr>
          <a:xfrm rot="5400000">
            <a:off x="4586793" y="1395072"/>
            <a:ext cx="1461516" cy="4938676"/>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lIns="91401" tIns="45700" rIns="91401" bIns="45700" rtlCol="0" anchor="ctr"/>
          <a:lstStyle/>
          <a:p>
            <a:pPr algn="ctr" defTabSz="456987">
              <a:defRPr/>
            </a:pPr>
            <a:endParaRPr lang="en-US" sz="1598" kern="0" dirty="0">
              <a:solidFill>
                <a:prstClr val="white"/>
              </a:solidFill>
              <a:latin typeface="Helvetica Neue Thin"/>
              <a:cs typeface="Helvetica Neue Thin"/>
            </a:endParaRPr>
          </a:p>
        </p:txBody>
      </p:sp>
      <p:sp>
        <p:nvSpPr>
          <p:cNvPr id="16" name="TextBox 15"/>
          <p:cNvSpPr txBox="1"/>
          <p:nvPr/>
        </p:nvSpPr>
        <p:spPr>
          <a:xfrm>
            <a:off x="2894503" y="3204221"/>
            <a:ext cx="4858002" cy="574735"/>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Analytics Services</a:t>
            </a:r>
          </a:p>
        </p:txBody>
      </p:sp>
      <p:cxnSp>
        <p:nvCxnSpPr>
          <p:cNvPr id="17" name="Straight Connector 16"/>
          <p:cNvCxnSpPr/>
          <p:nvPr/>
        </p:nvCxnSpPr>
        <p:spPr>
          <a:xfrm>
            <a:off x="2848218" y="3768222"/>
            <a:ext cx="4938676" cy="0"/>
          </a:xfrm>
          <a:prstGeom prst="line">
            <a:avLst/>
          </a:prstGeom>
          <a:noFill/>
          <a:ln w="9525" cap="flat" cmpd="sng" algn="ctr">
            <a:solidFill>
              <a:srgbClr val="707372"/>
            </a:solidFill>
            <a:prstDash val="solid"/>
          </a:ln>
          <a:effectLst/>
        </p:spPr>
      </p:cxnSp>
      <p:sp>
        <p:nvSpPr>
          <p:cNvPr id="18" name="TextBox 17"/>
          <p:cNvSpPr txBox="1"/>
          <p:nvPr/>
        </p:nvSpPr>
        <p:spPr>
          <a:xfrm>
            <a:off x="2848364" y="3900283"/>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Developer Metrics</a:t>
            </a:r>
          </a:p>
        </p:txBody>
      </p:sp>
      <p:sp>
        <p:nvSpPr>
          <p:cNvPr id="19" name="TextBox 18"/>
          <p:cNvSpPr txBox="1"/>
          <p:nvPr/>
        </p:nvSpPr>
        <p:spPr>
          <a:xfrm>
            <a:off x="4105706" y="3900283"/>
            <a:ext cx="1222102"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Ops Analytics</a:t>
            </a:r>
          </a:p>
        </p:txBody>
      </p:sp>
      <p:sp>
        <p:nvSpPr>
          <p:cNvPr id="20" name="TextBox 19"/>
          <p:cNvSpPr txBox="1"/>
          <p:nvPr/>
        </p:nvSpPr>
        <p:spPr>
          <a:xfrm>
            <a:off x="5349028" y="3900282"/>
            <a:ext cx="1200882"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App Performance</a:t>
            </a:r>
          </a:p>
        </p:txBody>
      </p:sp>
      <p:sp>
        <p:nvSpPr>
          <p:cNvPr id="21" name="TextBox 20"/>
          <p:cNvSpPr txBox="1"/>
          <p:nvPr/>
        </p:nvSpPr>
        <p:spPr>
          <a:xfrm>
            <a:off x="6561658" y="4017247"/>
            <a:ext cx="1222102" cy="294361"/>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App Usage</a:t>
            </a:r>
          </a:p>
        </p:txBody>
      </p:sp>
      <p:cxnSp>
        <p:nvCxnSpPr>
          <p:cNvPr id="22" name="Straight Connector 21"/>
          <p:cNvCxnSpPr/>
          <p:nvPr/>
        </p:nvCxnSpPr>
        <p:spPr>
          <a:xfrm flipV="1">
            <a:off x="4117457" y="3768222"/>
            <a:ext cx="0" cy="822103"/>
          </a:xfrm>
          <a:prstGeom prst="line">
            <a:avLst/>
          </a:prstGeom>
          <a:noFill/>
          <a:ln w="9525" cap="flat" cmpd="sng" algn="ctr">
            <a:solidFill>
              <a:srgbClr val="707372"/>
            </a:solidFill>
            <a:prstDash val="solid"/>
          </a:ln>
          <a:effectLst/>
        </p:spPr>
      </p:cxnSp>
      <p:cxnSp>
        <p:nvCxnSpPr>
          <p:cNvPr id="23" name="Straight Connector 22"/>
          <p:cNvCxnSpPr/>
          <p:nvPr/>
        </p:nvCxnSpPr>
        <p:spPr>
          <a:xfrm flipV="1">
            <a:off x="5360777" y="3768222"/>
            <a:ext cx="0" cy="822103"/>
          </a:xfrm>
          <a:prstGeom prst="line">
            <a:avLst/>
          </a:prstGeom>
          <a:noFill/>
          <a:ln w="9525" cap="flat" cmpd="sng" algn="ctr">
            <a:solidFill>
              <a:srgbClr val="707372"/>
            </a:solidFill>
            <a:prstDash val="solid"/>
          </a:ln>
          <a:effectLst/>
        </p:spPr>
      </p:cxnSp>
      <p:cxnSp>
        <p:nvCxnSpPr>
          <p:cNvPr id="24" name="Straight Connector 23"/>
          <p:cNvCxnSpPr/>
          <p:nvPr/>
        </p:nvCxnSpPr>
        <p:spPr>
          <a:xfrm flipV="1">
            <a:off x="6561660" y="3768222"/>
            <a:ext cx="0" cy="822103"/>
          </a:xfrm>
          <a:prstGeom prst="line">
            <a:avLst/>
          </a:prstGeom>
          <a:noFill/>
          <a:ln w="9525" cap="flat" cmpd="sng" algn="ctr">
            <a:solidFill>
              <a:srgbClr val="707372"/>
            </a:solidFill>
            <a:prstDash val="solid"/>
          </a:ln>
          <a:effectLst/>
        </p:spPr>
      </p:cxnSp>
      <p:grpSp>
        <p:nvGrpSpPr>
          <p:cNvPr id="25" name="Group 24"/>
          <p:cNvGrpSpPr/>
          <p:nvPr/>
        </p:nvGrpSpPr>
        <p:grpSpPr>
          <a:xfrm rot="16200000">
            <a:off x="3894632" y="2483787"/>
            <a:ext cx="1461517" cy="6331109"/>
            <a:chOff x="996826" y="251952"/>
            <a:chExt cx="2258708" cy="6828572"/>
          </a:xfrm>
        </p:grpSpPr>
        <p:sp>
          <p:nvSpPr>
            <p:cNvPr id="26" name="Round Same Side Corner Rectangle 25"/>
            <p:cNvSpPr/>
            <p:nvPr/>
          </p:nvSpPr>
          <p:spPr>
            <a:xfrm>
              <a:off x="996826" y="251952"/>
              <a:ext cx="2258708" cy="1476864"/>
            </a:xfrm>
            <a:prstGeom prst="round2SameRect">
              <a:avLst>
                <a:gd name="adj1" fmla="val 7239"/>
                <a:gd name="adj2" fmla="val 0"/>
              </a:avLst>
            </a:prstGeom>
            <a:solidFill>
              <a:srgbClr val="54585A"/>
            </a:solidFill>
            <a:ln w="9525" cap="flat" cmpd="sng" algn="ctr">
              <a:solidFill>
                <a:srgbClr val="54585A"/>
              </a:solidFill>
              <a:prstDash val="solid"/>
            </a:ln>
            <a:effectLst/>
          </p:spPr>
          <p:txBody>
            <a:bodyPr tIns="1096137" rtlCol="0" anchor="ctr"/>
            <a:lstStyle/>
            <a:p>
              <a:pPr algn="ctr" defTabSz="456987">
                <a:defRPr/>
              </a:pPr>
              <a:endParaRPr lang="en-US" sz="1998" kern="0" dirty="0">
                <a:solidFill>
                  <a:prstClr val="white"/>
                </a:solidFill>
                <a:latin typeface="Helvetica Neue Thin"/>
                <a:cs typeface="Helvetica Neue Thin"/>
              </a:endParaRPr>
            </a:p>
          </p:txBody>
        </p:sp>
        <p:sp>
          <p:nvSpPr>
            <p:cNvPr id="27" name="Round Same Side Corner Rectangle 26"/>
            <p:cNvSpPr/>
            <p:nvPr/>
          </p:nvSpPr>
          <p:spPr>
            <a:xfrm rot="10800000">
              <a:off x="996826" y="1726213"/>
              <a:ext cx="2258706" cy="5354311"/>
            </a:xfrm>
            <a:prstGeom prst="round2SameRect">
              <a:avLst>
                <a:gd name="adj1" fmla="val 4729"/>
                <a:gd name="adj2" fmla="val 0"/>
              </a:avLst>
            </a:prstGeom>
            <a:solidFill>
              <a:sysClr val="window" lastClr="FFFFFF"/>
            </a:solidFill>
            <a:ln w="9525" cap="flat" cmpd="sng" algn="ctr">
              <a:solidFill>
                <a:srgbClr val="54585A"/>
              </a:solidFill>
              <a:prstDash val="solid"/>
            </a:ln>
            <a:effectLst/>
          </p:spPr>
          <p:txBody>
            <a:bodyPr rtlCol="0" anchor="ctr"/>
            <a:lstStyle/>
            <a:p>
              <a:pPr algn="ctr" defTabSz="456987">
                <a:defRPr/>
              </a:pPr>
              <a:endParaRPr lang="en-US" sz="1598" kern="0" dirty="0">
                <a:solidFill>
                  <a:prstClr val="white"/>
                </a:solidFill>
                <a:latin typeface="Helvetica Neue Thin"/>
                <a:cs typeface="Helvetica Neue Thin"/>
              </a:endParaRPr>
            </a:p>
          </p:txBody>
        </p:sp>
      </p:grpSp>
      <p:sp>
        <p:nvSpPr>
          <p:cNvPr id="28" name="TextBox 27"/>
          <p:cNvSpPr txBox="1"/>
          <p:nvPr/>
        </p:nvSpPr>
        <p:spPr>
          <a:xfrm>
            <a:off x="2872987" y="5002224"/>
            <a:ext cx="4879519" cy="559888"/>
          </a:xfrm>
          <a:prstGeom prst="rect">
            <a:avLst/>
          </a:prstGeom>
          <a:noFill/>
        </p:spPr>
        <p:txBody>
          <a:bodyPr wrap="square" lIns="91401" tIns="45700" rIns="91401" bIns="45700" rtlCol="0">
            <a:noAutofit/>
          </a:bodyPr>
          <a:lstStyle/>
          <a:p>
            <a:pPr algn="ctr" defTabSz="456987">
              <a:spcAft>
                <a:spcPts val="599"/>
              </a:spcAft>
              <a:buClr>
                <a:srgbClr val="FC4C02"/>
              </a:buClr>
            </a:pPr>
            <a:r>
              <a:rPr lang="en-US" sz="2397" dirty="0">
                <a:solidFill>
                  <a:srgbClr val="FC4C02"/>
                </a:solidFill>
                <a:latin typeface="Helvetica Neue Thin"/>
                <a:cs typeface="Helvetica Neue Thin"/>
              </a:rPr>
              <a:t>API Services</a:t>
            </a:r>
          </a:p>
        </p:txBody>
      </p:sp>
      <p:cxnSp>
        <p:nvCxnSpPr>
          <p:cNvPr id="29" name="Straight Connector 28"/>
          <p:cNvCxnSpPr/>
          <p:nvPr/>
        </p:nvCxnSpPr>
        <p:spPr>
          <a:xfrm>
            <a:off x="2848218" y="5562112"/>
            <a:ext cx="4938676" cy="0"/>
          </a:xfrm>
          <a:prstGeom prst="line">
            <a:avLst/>
          </a:prstGeom>
          <a:noFill/>
          <a:ln w="9525" cap="flat" cmpd="sng" algn="ctr">
            <a:solidFill>
              <a:srgbClr val="707372"/>
            </a:solidFill>
            <a:prstDash val="solid"/>
          </a:ln>
          <a:effectLst/>
        </p:spPr>
      </p:cxnSp>
      <p:sp>
        <p:nvSpPr>
          <p:cNvPr id="30" name="TextBox 29"/>
          <p:cNvSpPr txBox="1"/>
          <p:nvPr/>
        </p:nvSpPr>
        <p:spPr>
          <a:xfrm>
            <a:off x="2924701" y="5713219"/>
            <a:ext cx="1269240"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API Management</a:t>
            </a:r>
          </a:p>
        </p:txBody>
      </p:sp>
      <p:sp>
        <p:nvSpPr>
          <p:cNvPr id="31" name="TextBox 30"/>
          <p:cNvSpPr txBox="1"/>
          <p:nvPr/>
        </p:nvSpPr>
        <p:spPr>
          <a:xfrm>
            <a:off x="4235791" y="5789384"/>
            <a:ext cx="1103768" cy="469388"/>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BaaS</a:t>
            </a:r>
          </a:p>
        </p:txBody>
      </p:sp>
      <p:sp>
        <p:nvSpPr>
          <p:cNvPr id="32" name="TextBox 31"/>
          <p:cNvSpPr txBox="1"/>
          <p:nvPr/>
        </p:nvSpPr>
        <p:spPr>
          <a:xfrm>
            <a:off x="5360779" y="5789384"/>
            <a:ext cx="1065867" cy="192272"/>
          </a:xfrm>
          <a:prstGeom prst="rect">
            <a:avLst/>
          </a:prstGeom>
          <a:noFill/>
        </p:spPr>
        <p:txBody>
          <a:bodyPr wrap="square" lIns="91401" tIns="45700" rIns="91401" bIns="45700" rtlCol="0">
            <a:noAutofit/>
          </a:bodyPr>
          <a:lstStyle/>
          <a:p>
            <a:pPr algn="ctr" defTabSz="456987">
              <a:buClr>
                <a:srgbClr val="FC4C02"/>
              </a:buClr>
            </a:pPr>
            <a:r>
              <a:rPr lang="en-US" sz="1465" dirty="0">
                <a:solidFill>
                  <a:srgbClr val="54585A"/>
                </a:solidFill>
                <a:latin typeface="Helvetica Neue Thin"/>
                <a:cs typeface="Helvetica Neue Thin"/>
              </a:rPr>
              <a:t>Security</a:t>
            </a:r>
          </a:p>
        </p:txBody>
      </p:sp>
      <p:sp>
        <p:nvSpPr>
          <p:cNvPr id="33" name="TextBox 32"/>
          <p:cNvSpPr txBox="1"/>
          <p:nvPr/>
        </p:nvSpPr>
        <p:spPr>
          <a:xfrm>
            <a:off x="6359627" y="5702573"/>
            <a:ext cx="1499315" cy="556199"/>
          </a:xfrm>
          <a:prstGeom prst="rect">
            <a:avLst/>
          </a:prstGeom>
          <a:noFill/>
        </p:spPr>
        <p:txBody>
          <a:bodyPr wrap="square" lIns="0" tIns="45700" rIns="0" bIns="45700" rtlCol="0">
            <a:noAutofit/>
          </a:bodyPr>
          <a:lstStyle/>
          <a:p>
            <a:pPr algn="ctr" defTabSz="456987">
              <a:buClr>
                <a:srgbClr val="FC4C02"/>
              </a:buClr>
            </a:pPr>
            <a:r>
              <a:rPr lang="en-US" sz="1465" dirty="0">
                <a:solidFill>
                  <a:srgbClr val="54585A"/>
                </a:solidFill>
                <a:latin typeface="Helvetica Neue Thin"/>
                <a:cs typeface="Helvetica Neue Thin"/>
              </a:rPr>
              <a:t>API </a:t>
            </a:r>
            <a:br>
              <a:rPr lang="en-US" sz="1465" dirty="0">
                <a:solidFill>
                  <a:srgbClr val="54585A"/>
                </a:solidFill>
                <a:latin typeface="Helvetica Neue Thin"/>
                <a:cs typeface="Helvetica Neue Thin"/>
              </a:rPr>
            </a:br>
            <a:r>
              <a:rPr lang="en-US" sz="1465" dirty="0">
                <a:solidFill>
                  <a:srgbClr val="54585A"/>
                </a:solidFill>
                <a:latin typeface="Helvetica Neue Thin"/>
                <a:cs typeface="Helvetica Neue Thin"/>
              </a:rPr>
              <a:t>Extensions</a:t>
            </a:r>
          </a:p>
        </p:txBody>
      </p:sp>
      <p:cxnSp>
        <p:nvCxnSpPr>
          <p:cNvPr id="34" name="Straight Connector 33"/>
          <p:cNvCxnSpPr/>
          <p:nvPr/>
        </p:nvCxnSpPr>
        <p:spPr>
          <a:xfrm flipV="1">
            <a:off x="4235791" y="5562111"/>
            <a:ext cx="0" cy="822103"/>
          </a:xfrm>
          <a:prstGeom prst="line">
            <a:avLst/>
          </a:prstGeom>
          <a:noFill/>
          <a:ln w="9525" cap="flat" cmpd="sng" algn="ctr">
            <a:solidFill>
              <a:srgbClr val="707372"/>
            </a:solidFill>
            <a:prstDash val="solid"/>
          </a:ln>
          <a:effectLst/>
        </p:spPr>
      </p:cxnSp>
      <p:cxnSp>
        <p:nvCxnSpPr>
          <p:cNvPr id="35" name="Straight Connector 34"/>
          <p:cNvCxnSpPr/>
          <p:nvPr/>
        </p:nvCxnSpPr>
        <p:spPr>
          <a:xfrm flipV="1">
            <a:off x="5360777" y="5562111"/>
            <a:ext cx="0" cy="822103"/>
          </a:xfrm>
          <a:prstGeom prst="line">
            <a:avLst/>
          </a:prstGeom>
          <a:noFill/>
          <a:ln w="9525" cap="flat" cmpd="sng" algn="ctr">
            <a:solidFill>
              <a:srgbClr val="707372"/>
            </a:solidFill>
            <a:prstDash val="solid"/>
          </a:ln>
          <a:effectLst/>
        </p:spPr>
      </p:cxnSp>
      <p:cxnSp>
        <p:nvCxnSpPr>
          <p:cNvPr id="36" name="Straight Connector 35"/>
          <p:cNvCxnSpPr/>
          <p:nvPr/>
        </p:nvCxnSpPr>
        <p:spPr>
          <a:xfrm flipV="1">
            <a:off x="6443326" y="5562111"/>
            <a:ext cx="0" cy="822103"/>
          </a:xfrm>
          <a:prstGeom prst="line">
            <a:avLst/>
          </a:prstGeom>
          <a:noFill/>
          <a:ln w="9525" cap="flat" cmpd="sng" algn="ctr">
            <a:solidFill>
              <a:srgbClr val="707372"/>
            </a:solidFill>
            <a:prstDash val="solid"/>
          </a:ln>
          <a:effectLst/>
        </p:spPr>
      </p:cxnSp>
      <p:sp>
        <p:nvSpPr>
          <p:cNvPr id="37" name="TextBox 36"/>
          <p:cNvSpPr txBox="1"/>
          <p:nvPr/>
        </p:nvSpPr>
        <p:spPr>
          <a:xfrm>
            <a:off x="131229" y="5791514"/>
            <a:ext cx="1238347" cy="25565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Backend</a:t>
            </a:r>
          </a:p>
        </p:txBody>
      </p:sp>
      <p:sp>
        <p:nvSpPr>
          <p:cNvPr id="38" name="TextBox 37"/>
          <p:cNvSpPr txBox="1"/>
          <p:nvPr/>
        </p:nvSpPr>
        <p:spPr>
          <a:xfrm>
            <a:off x="-86125" y="2492481"/>
            <a:ext cx="1737360" cy="528321"/>
          </a:xfrm>
          <a:prstGeom prst="rect">
            <a:avLst/>
          </a:prstGeom>
          <a:noFill/>
        </p:spPr>
        <p:txBody>
          <a:bodyPr wrap="none" lIns="91401" tIns="45700" rIns="91401" bIns="45700" rtlCol="0" anchor="t" anchorCtr="0">
            <a:noAutofit/>
          </a:bodyPr>
          <a:lstStyle/>
          <a:p>
            <a:pPr algn="ctr" defTabSz="456987">
              <a:buClr>
                <a:srgbClr val="FC4C02"/>
              </a:buClr>
            </a:pPr>
            <a:r>
              <a:rPr lang="en-US" sz="1465" dirty="0">
                <a:solidFill>
                  <a:srgbClr val="54585A"/>
                </a:solidFill>
                <a:latin typeface="Helvetica Neue Thin"/>
                <a:cs typeface="Helvetica Neue Thin"/>
              </a:rPr>
              <a:t>API Team</a:t>
            </a:r>
          </a:p>
        </p:txBody>
      </p:sp>
      <p:grpSp>
        <p:nvGrpSpPr>
          <p:cNvPr id="39" name="Group 38"/>
          <p:cNvGrpSpPr/>
          <p:nvPr/>
        </p:nvGrpSpPr>
        <p:grpSpPr>
          <a:xfrm>
            <a:off x="416205" y="4837166"/>
            <a:ext cx="951039" cy="954350"/>
            <a:chOff x="777262" y="4664435"/>
            <a:chExt cx="782019" cy="785560"/>
          </a:xfrm>
        </p:grpSpPr>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62" y="4924302"/>
              <a:ext cx="510814" cy="525693"/>
            </a:xfrm>
            <a:prstGeom prst="rect">
              <a:avLst/>
            </a:prstGeom>
          </p:spPr>
        </p:pic>
        <p:pic>
          <p:nvPicPr>
            <p:cNvPr id="41" name="Picture 4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62706" y="4664435"/>
              <a:ext cx="596575" cy="596730"/>
            </a:xfrm>
            <a:prstGeom prst="rect">
              <a:avLst/>
            </a:prstGeom>
          </p:spPr>
        </p:pic>
      </p:gr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635" y="1733984"/>
            <a:ext cx="703843" cy="750089"/>
          </a:xfrm>
          <a:prstGeom prst="rect">
            <a:avLst/>
          </a:prstGeom>
        </p:spPr>
      </p:pic>
      <p:cxnSp>
        <p:nvCxnSpPr>
          <p:cNvPr id="43" name="Straight Arrow Connector 42"/>
          <p:cNvCxnSpPr/>
          <p:nvPr/>
        </p:nvCxnSpPr>
        <p:spPr>
          <a:xfrm flipH="1">
            <a:off x="1124247" y="2078194"/>
            <a:ext cx="357102" cy="0"/>
          </a:xfrm>
          <a:prstGeom prst="straightConnector1">
            <a:avLst/>
          </a:prstGeom>
          <a:noFill/>
          <a:ln w="19050" cap="flat" cmpd="sng" algn="ctr">
            <a:solidFill>
              <a:srgbClr val="FC4C02"/>
            </a:solidFill>
            <a:prstDash val="sysDot"/>
            <a:headEnd type="none"/>
            <a:tailEnd type="arrow"/>
          </a:ln>
          <a:effectLst/>
        </p:spPr>
      </p:cxnSp>
      <p:cxnSp>
        <p:nvCxnSpPr>
          <p:cNvPr id="44" name="Straight Arrow Connector 43"/>
          <p:cNvCxnSpPr/>
          <p:nvPr/>
        </p:nvCxnSpPr>
        <p:spPr>
          <a:xfrm flipH="1">
            <a:off x="1156521" y="5516311"/>
            <a:ext cx="274321" cy="0"/>
          </a:xfrm>
          <a:prstGeom prst="straightConnector1">
            <a:avLst/>
          </a:prstGeom>
          <a:noFill/>
          <a:ln w="19050" cap="flat" cmpd="sng" algn="ctr">
            <a:solidFill>
              <a:srgbClr val="FC4C02"/>
            </a:solidFill>
            <a:prstDash val="sysDot"/>
            <a:headEnd type="none"/>
            <a:tailEnd type="arrow"/>
          </a:ln>
          <a:effectLst/>
        </p:spPr>
      </p:cxnSp>
      <p:grpSp>
        <p:nvGrpSpPr>
          <p:cNvPr id="45" name="Group 44"/>
          <p:cNvGrpSpPr/>
          <p:nvPr/>
        </p:nvGrpSpPr>
        <p:grpSpPr>
          <a:xfrm flipH="1">
            <a:off x="918365" y="2792439"/>
            <a:ext cx="562988" cy="1105686"/>
            <a:chOff x="-1077584" y="2661758"/>
            <a:chExt cx="562987" cy="1106838"/>
          </a:xfrm>
        </p:grpSpPr>
        <p:cxnSp>
          <p:nvCxnSpPr>
            <p:cNvPr id="46" name="Straight Arrow Connector 45"/>
            <p:cNvCxnSpPr/>
            <p:nvPr/>
          </p:nvCxnSpPr>
          <p:spPr>
            <a:xfrm>
              <a:off x="-520602" y="2661758"/>
              <a:ext cx="0" cy="1106838"/>
            </a:xfrm>
            <a:prstGeom prst="straightConnector1">
              <a:avLst/>
            </a:prstGeom>
            <a:noFill/>
            <a:ln w="19050" cap="flat" cmpd="sng" algn="ctr">
              <a:solidFill>
                <a:srgbClr val="FC4C02"/>
              </a:solidFill>
              <a:prstDash val="sysDot"/>
              <a:headEnd type="arrow"/>
              <a:tailEnd type="none"/>
            </a:ln>
            <a:effectLst/>
          </p:spPr>
        </p:cxnSp>
        <p:cxnSp>
          <p:nvCxnSpPr>
            <p:cNvPr id="47" name="Straight Arrow Connector 46"/>
            <p:cNvCxnSpPr/>
            <p:nvPr/>
          </p:nvCxnSpPr>
          <p:spPr>
            <a:xfrm flipH="1">
              <a:off x="-1077584" y="3768596"/>
              <a:ext cx="562987" cy="0"/>
            </a:xfrm>
            <a:prstGeom prst="straightConnector1">
              <a:avLst/>
            </a:prstGeom>
            <a:noFill/>
            <a:ln w="19050" cap="flat" cmpd="sng" algn="ctr">
              <a:solidFill>
                <a:srgbClr val="FC4C02"/>
              </a:solidFill>
              <a:prstDash val="sysDot"/>
              <a:headEnd type="none"/>
              <a:tailEnd type="none"/>
            </a:ln>
            <a:effectLst/>
          </p:spPr>
        </p:cxnSp>
      </p:grpSp>
      <p:grpSp>
        <p:nvGrpSpPr>
          <p:cNvPr id="48" name="Group 47"/>
          <p:cNvGrpSpPr/>
          <p:nvPr/>
        </p:nvGrpSpPr>
        <p:grpSpPr>
          <a:xfrm>
            <a:off x="8231237" y="5171167"/>
            <a:ext cx="558751" cy="558315"/>
            <a:chOff x="7722190" y="4842280"/>
            <a:chExt cx="558751" cy="558897"/>
          </a:xfrm>
        </p:grpSpPr>
        <p:sp>
          <p:nvSpPr>
            <p:cNvPr id="49" name="Rounded Rectangle 48"/>
            <p:cNvSpPr/>
            <p:nvPr/>
          </p:nvSpPr>
          <p:spPr>
            <a:xfrm>
              <a:off x="7722190" y="4842280"/>
              <a:ext cx="558751" cy="558897"/>
            </a:xfrm>
            <a:prstGeom prst="roundRect">
              <a:avLst>
                <a:gd name="adj" fmla="val 7226"/>
              </a:avLst>
            </a:prstGeom>
            <a:solidFill>
              <a:srgbClr val="FC4C02"/>
            </a:solidFill>
            <a:ln w="28575" cap="flat" cmpd="sng" algn="ctr">
              <a:solidFill>
                <a:srgbClr val="FC4C02"/>
              </a:solidFill>
              <a:prstDash val="solid"/>
              <a:round/>
              <a:headEnd type="none" w="med" len="med"/>
              <a:tailEnd type="none" w="med" len="med"/>
            </a:ln>
            <a:effectLst/>
          </p:spPr>
          <p:txBody>
            <a:bodyPr rtlCol="0" anchor="ctr"/>
            <a:lstStyle/>
            <a:p>
              <a:pPr algn="ctr" defTabSz="456987">
                <a:defRPr/>
              </a:pPr>
              <a:endParaRPr lang="en-US" sz="2397" kern="0" dirty="0" err="1">
                <a:solidFill>
                  <a:srgbClr val="54585A"/>
                </a:solidFill>
                <a:latin typeface="Helvetica Neue Thin"/>
                <a:cs typeface="Helvetica Neue Thin"/>
              </a:endParaRPr>
            </a:p>
          </p:txBody>
        </p:sp>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08959" y="4928670"/>
              <a:ext cx="389995" cy="386116"/>
            </a:xfrm>
            <a:prstGeom prst="rect">
              <a:avLst/>
            </a:prstGeom>
          </p:spPr>
        </p:pic>
      </p:grpSp>
      <p:grpSp>
        <p:nvGrpSpPr>
          <p:cNvPr id="51" name="Group 50"/>
          <p:cNvGrpSpPr/>
          <p:nvPr/>
        </p:nvGrpSpPr>
        <p:grpSpPr>
          <a:xfrm flipH="1">
            <a:off x="7795520" y="2792440"/>
            <a:ext cx="485147" cy="1222581"/>
            <a:chOff x="934084" y="2661758"/>
            <a:chExt cx="485147" cy="1223856"/>
          </a:xfrm>
        </p:grpSpPr>
        <p:cxnSp>
          <p:nvCxnSpPr>
            <p:cNvPr id="52" name="Straight Arrow Connector 51"/>
            <p:cNvCxnSpPr/>
            <p:nvPr/>
          </p:nvCxnSpPr>
          <p:spPr>
            <a:xfrm>
              <a:off x="1074733" y="2661758"/>
              <a:ext cx="0" cy="963569"/>
            </a:xfrm>
            <a:prstGeom prst="straightConnector1">
              <a:avLst/>
            </a:prstGeom>
            <a:noFill/>
            <a:ln w="19050" cap="flat" cmpd="sng" algn="ctr">
              <a:solidFill>
                <a:srgbClr val="FC4C02"/>
              </a:solidFill>
              <a:prstDash val="sysDot"/>
              <a:headEnd type="arrow"/>
              <a:tailEnd type="none"/>
            </a:ln>
            <a:effectLst/>
          </p:spPr>
        </p:cxnSp>
        <p:cxnSp>
          <p:nvCxnSpPr>
            <p:cNvPr id="53" name="Straight Arrow Connector 52"/>
            <p:cNvCxnSpPr/>
            <p:nvPr/>
          </p:nvCxnSpPr>
          <p:spPr>
            <a:xfrm flipH="1">
              <a:off x="1062128" y="3625327"/>
              <a:ext cx="357103" cy="0"/>
            </a:xfrm>
            <a:prstGeom prst="straightConnector1">
              <a:avLst/>
            </a:prstGeom>
            <a:noFill/>
            <a:ln w="19050" cap="flat" cmpd="sng" algn="ctr">
              <a:solidFill>
                <a:srgbClr val="FC4C02"/>
              </a:solidFill>
              <a:prstDash val="sysDot"/>
              <a:headEnd type="none"/>
              <a:tailEnd type="none"/>
            </a:ln>
            <a:effectLst/>
          </p:spPr>
        </p:cxnSp>
        <p:cxnSp>
          <p:nvCxnSpPr>
            <p:cNvPr id="54" name="Straight Arrow Connector 53"/>
            <p:cNvCxnSpPr/>
            <p:nvPr/>
          </p:nvCxnSpPr>
          <p:spPr>
            <a:xfrm flipH="1">
              <a:off x="934084" y="3885614"/>
              <a:ext cx="485146" cy="0"/>
            </a:xfrm>
            <a:prstGeom prst="straightConnector1">
              <a:avLst/>
            </a:prstGeom>
            <a:noFill/>
            <a:ln w="19050" cap="flat" cmpd="sng" algn="ctr">
              <a:solidFill>
                <a:srgbClr val="FC4C02"/>
              </a:solidFill>
              <a:prstDash val="sysDot"/>
              <a:headEnd type="none"/>
              <a:tailEnd type="arrow"/>
            </a:ln>
            <a:effectLst/>
          </p:spPr>
        </p:cxnSp>
      </p:grpSp>
      <p:cxnSp>
        <p:nvCxnSpPr>
          <p:cNvPr id="55" name="Straight Arrow Connector 54"/>
          <p:cNvCxnSpPr/>
          <p:nvPr/>
        </p:nvCxnSpPr>
        <p:spPr>
          <a:xfrm flipH="1">
            <a:off x="7786888" y="2209618"/>
            <a:ext cx="232847" cy="0"/>
          </a:xfrm>
          <a:prstGeom prst="straightConnector1">
            <a:avLst/>
          </a:prstGeom>
          <a:noFill/>
          <a:ln w="19050" cap="flat" cmpd="sng" algn="ctr">
            <a:solidFill>
              <a:srgbClr val="FC4C02"/>
            </a:solidFill>
            <a:prstDash val="sysDot"/>
            <a:headEnd type="arrow"/>
            <a:tailEnd type="none"/>
          </a:ln>
          <a:effectLst/>
        </p:spPr>
      </p:cxnSp>
      <p:cxnSp>
        <p:nvCxnSpPr>
          <p:cNvPr id="56" name="Straight Arrow Connector 55"/>
          <p:cNvCxnSpPr/>
          <p:nvPr/>
        </p:nvCxnSpPr>
        <p:spPr>
          <a:xfrm flipH="1">
            <a:off x="7786888" y="5562112"/>
            <a:ext cx="232847" cy="0"/>
          </a:xfrm>
          <a:prstGeom prst="straightConnector1">
            <a:avLst/>
          </a:prstGeom>
          <a:noFill/>
          <a:ln w="19050" cap="flat" cmpd="sng" algn="ctr">
            <a:solidFill>
              <a:srgbClr val="FC4C02"/>
            </a:solidFill>
            <a:prstDash val="sysDot"/>
            <a:headEnd type="arrow"/>
            <a:tailEnd type="none"/>
          </a:ln>
          <a:effectLst/>
        </p:spPr>
      </p:cxnSp>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180850" y="1870813"/>
            <a:ext cx="433773" cy="630945"/>
          </a:xfrm>
          <a:prstGeom prst="rect">
            <a:avLst/>
          </a:prstGeom>
        </p:spPr>
      </p:pic>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12803" y="3369070"/>
            <a:ext cx="287386" cy="783671"/>
          </a:xfrm>
          <a:prstGeom prst="rect">
            <a:avLst/>
          </a:prstGeom>
        </p:spPr>
      </p:pic>
      <p:pic>
        <p:nvPicPr>
          <p:cNvPr id="59" name="Picture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01402" y="1824295"/>
            <a:ext cx="717156" cy="578639"/>
          </a:xfrm>
          <a:prstGeom prst="rect">
            <a:avLst/>
          </a:prstGeom>
        </p:spPr>
      </p:pic>
      <p:sp>
        <p:nvSpPr>
          <p:cNvPr id="60" name="Round Same Side Corner Rectangle 59"/>
          <p:cNvSpPr/>
          <p:nvPr/>
        </p:nvSpPr>
        <p:spPr>
          <a:xfrm rot="16200000">
            <a:off x="1435228" y="1393557"/>
            <a:ext cx="1461516" cy="1369274"/>
          </a:xfrm>
          <a:prstGeom prst="round2SameRect">
            <a:avLst>
              <a:gd name="adj1" fmla="val 7239"/>
              <a:gd name="adj2" fmla="val 0"/>
            </a:avLst>
          </a:prstGeom>
          <a:solidFill>
            <a:srgbClr val="298FC2"/>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61" name="Picture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85750" y="1743210"/>
            <a:ext cx="948464" cy="740808"/>
          </a:xfrm>
          <a:prstGeom prst="rect">
            <a:avLst/>
          </a:prstGeom>
        </p:spPr>
      </p:pic>
      <p:sp>
        <p:nvSpPr>
          <p:cNvPr id="62" name="Round Same Side Corner Rectangle 61"/>
          <p:cNvSpPr/>
          <p:nvPr/>
        </p:nvSpPr>
        <p:spPr>
          <a:xfrm rot="16200000">
            <a:off x="1435230" y="3179772"/>
            <a:ext cx="1461517" cy="1369274"/>
          </a:xfrm>
          <a:prstGeom prst="round2SameRect">
            <a:avLst>
              <a:gd name="adj1" fmla="val 7239"/>
              <a:gd name="adj2" fmla="val 0"/>
            </a:avLst>
          </a:prstGeom>
          <a:solidFill>
            <a:srgbClr val="6E5199"/>
          </a:solidFill>
          <a:ln w="9525" cap="flat" cmpd="sng" algn="ctr">
            <a:solidFill>
              <a:srgbClr val="54585A"/>
            </a:solidFill>
            <a:prstDash val="solid"/>
          </a:ln>
          <a:effectLst/>
        </p:spPr>
        <p:txBody>
          <a:bodyPr lIns="91401" tIns="822602" rIns="91401" bIns="45700" rtlCol="0" anchor="ctr"/>
          <a:lstStyle/>
          <a:p>
            <a:pPr algn="ctr" defTabSz="914026">
              <a:defRPr/>
            </a:pPr>
            <a:endParaRPr lang="en-US" sz="1998" kern="0" dirty="0">
              <a:solidFill>
                <a:sysClr val="window" lastClr="FFFFFF"/>
              </a:solidFill>
              <a:latin typeface="Helvetica Neue Thin"/>
              <a:cs typeface="Helvetica Neue Thin"/>
            </a:endParaRPr>
          </a:p>
        </p:txBody>
      </p:sp>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9246" y="3390532"/>
            <a:ext cx="700735" cy="940082"/>
          </a:xfrm>
          <a:prstGeom prst="rect">
            <a:avLst/>
          </a:prstGeom>
        </p:spPr>
      </p:pic>
      <p:pic>
        <p:nvPicPr>
          <p:cNvPr id="64" name="Picture 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39422" y="5210241"/>
            <a:ext cx="807688" cy="866339"/>
          </a:xfrm>
          <a:prstGeom prst="rect">
            <a:avLst/>
          </a:prstGeom>
        </p:spPr>
      </p:pic>
      <p:pic>
        <p:nvPicPr>
          <p:cNvPr id="65" name="Picture 64"/>
          <p:cNvPicPr>
            <a:picLocks noChangeAspect="1"/>
          </p:cNvPicPr>
          <p:nvPr/>
        </p:nvPicPr>
        <p:blipFill>
          <a:blip r:embed="rId12"/>
          <a:stretch>
            <a:fillRect/>
          </a:stretch>
        </p:blipFill>
        <p:spPr>
          <a:xfrm>
            <a:off x="6738994" y="5045537"/>
            <a:ext cx="782844" cy="401328"/>
          </a:xfrm>
          <a:prstGeom prst="rect">
            <a:avLst/>
          </a:prstGeom>
        </p:spPr>
      </p:pic>
    </p:spTree>
    <p:extLst>
      <p:ext uri="{BB962C8B-B14F-4D97-AF65-F5344CB8AC3E}">
        <p14:creationId xmlns:p14="http://schemas.microsoft.com/office/powerpoint/2010/main" val="15869972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Apigee Edge – Overview of Capabilities</a:t>
            </a:r>
            <a:br>
              <a:rPr lang="en-US" dirty="0"/>
            </a:br>
            <a:endParaRPr lang="en-IN" dirty="0"/>
          </a:p>
        </p:txBody>
      </p:sp>
      <p:pic>
        <p:nvPicPr>
          <p:cNvPr id="58370"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65" y="955675"/>
            <a:ext cx="8382000"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3373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457201" y="1381125"/>
            <a:ext cx="8228012" cy="600075"/>
          </a:xfrm>
        </p:spPr>
        <p:txBody>
          <a:bodyPr>
            <a:normAutofit fontScale="62500" lnSpcReduction="20000"/>
          </a:bodyPr>
          <a:lstStyle/>
          <a:p>
            <a:r>
              <a:rPr lang="en-US" dirty="0"/>
              <a:t>Apigee Edge consists of API runtime, monitoring and analytics, and developer services that together provide a comprehensive infrastructure for API creation, security, management, and operations.</a:t>
            </a:r>
            <a:endParaRPr lang="en-IN" dirty="0"/>
          </a:p>
        </p:txBody>
      </p:sp>
      <p:sp>
        <p:nvSpPr>
          <p:cNvPr id="3" name="Title 2"/>
          <p:cNvSpPr>
            <a:spLocks noGrp="1"/>
          </p:cNvSpPr>
          <p:nvPr>
            <p:ph type="title"/>
          </p:nvPr>
        </p:nvSpPr>
        <p:spPr/>
        <p:txBody>
          <a:bodyPr/>
          <a:lstStyle/>
          <a:p>
            <a:r>
              <a:rPr lang="en-IN" b="0" dirty="0"/>
              <a:t>Components of </a:t>
            </a:r>
            <a:r>
              <a:rPr lang="en-IN" b="0" dirty="0" err="1"/>
              <a:t>Apigee</a:t>
            </a:r>
            <a:r>
              <a:rPr lang="en-IN" b="0" dirty="0"/>
              <a:t> Edge</a:t>
            </a:r>
            <a:br>
              <a:rPr lang="en-IN" b="0" dirty="0"/>
            </a:br>
            <a:endParaRPr lang="en-IN" dirty="0"/>
          </a:p>
        </p:txBody>
      </p:sp>
      <p:pic>
        <p:nvPicPr>
          <p:cNvPr id="36866" name="Picture 2" descr="https://docs.apigee.com/api-platform/images/EdgeServices_v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16" y="1981200"/>
            <a:ext cx="8274032"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0442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Apigee Edge API Services are all about creating and consuming APIs, whether you're building API proxies as a service provider or using APIs, SDKs, and other convenience services as an app developer</a:t>
            </a:r>
            <a:r>
              <a:rPr lang="en-US" dirty="0" smtClean="0"/>
              <a:t>.</a:t>
            </a:r>
            <a:endParaRPr lang="en-US" dirty="0"/>
          </a:p>
          <a:p>
            <a:r>
              <a:rPr lang="en-US" dirty="0"/>
              <a:t>On the API-building side, the API management server provides tools for adding and configuring your API proxies, setting up API products, and managing app developers and client apps. </a:t>
            </a:r>
            <a:endParaRPr lang="en-US" dirty="0" smtClean="0"/>
          </a:p>
          <a:p>
            <a:r>
              <a:rPr lang="en-US" dirty="0" smtClean="0"/>
              <a:t>It </a:t>
            </a:r>
            <a:r>
              <a:rPr lang="en-US" dirty="0"/>
              <a:t>offloads many common management concerns from your backend services. </a:t>
            </a:r>
            <a:endParaRPr lang="en-US" dirty="0" smtClean="0"/>
          </a:p>
          <a:p>
            <a:r>
              <a:rPr lang="en-US" dirty="0" smtClean="0"/>
              <a:t>When </a:t>
            </a:r>
            <a:r>
              <a:rPr lang="en-US" dirty="0"/>
              <a:t>you add an API proxy, you can apply policies to the API proxy for adding security, rate-limiting, mediation, caching, and so on. </a:t>
            </a:r>
            <a:endParaRPr lang="en-US" dirty="0" smtClean="0"/>
          </a:p>
          <a:p>
            <a:r>
              <a:rPr lang="en-US" dirty="0" smtClean="0"/>
              <a:t>You </a:t>
            </a:r>
            <a:r>
              <a:rPr lang="en-US" dirty="0"/>
              <a:t>can also customize the behavior of your API proxy by applying custom scripts, making calls out to third-party APIs and services, and so on.</a:t>
            </a:r>
            <a:endParaRPr lang="en-IN" dirty="0"/>
          </a:p>
        </p:txBody>
      </p:sp>
      <p:sp>
        <p:nvSpPr>
          <p:cNvPr id="3" name="Title 2"/>
          <p:cNvSpPr>
            <a:spLocks noGrp="1"/>
          </p:cNvSpPr>
          <p:nvPr>
            <p:ph type="title"/>
          </p:nvPr>
        </p:nvSpPr>
        <p:spPr/>
        <p:txBody>
          <a:bodyPr/>
          <a:lstStyle/>
          <a:p>
            <a:r>
              <a:rPr lang="en-IN" b="0" dirty="0"/>
              <a:t>Edge API runtime</a:t>
            </a:r>
            <a:br>
              <a:rPr lang="en-IN" b="0" dirty="0"/>
            </a:br>
            <a:endParaRPr lang="en-IN" dirty="0"/>
          </a:p>
        </p:txBody>
      </p:sp>
    </p:spTree>
    <p:extLst>
      <p:ext uri="{BB962C8B-B14F-4D97-AF65-F5344CB8AC3E}">
        <p14:creationId xmlns:p14="http://schemas.microsoft.com/office/powerpoint/2010/main" val="34448955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On the API-consuming side, API Services powers mobile and Web apps by giving app developers access to a flexible data store and to key features such as social graphs, geolocation, user management, push notifications, performance monitoring, and more</a:t>
            </a:r>
            <a:r>
              <a:rPr lang="en-US" dirty="0" smtClean="0"/>
              <a:t>.</a:t>
            </a:r>
          </a:p>
          <a:p>
            <a:r>
              <a:rPr lang="en-US" dirty="0" smtClean="0"/>
              <a:t> </a:t>
            </a:r>
            <a:r>
              <a:rPr lang="en-US" dirty="0"/>
              <a:t>These features, available with SDKs for iOS, Android, JavaScript, and others, let app developers focus on creating the rich features and user experience that truly differentiate a client app rather than burning time implementing core backend services and infrastructure.</a:t>
            </a:r>
            <a:endParaRPr lang="en-IN" dirty="0"/>
          </a:p>
        </p:txBody>
      </p:sp>
      <p:sp>
        <p:nvSpPr>
          <p:cNvPr id="3" name="Title 2"/>
          <p:cNvSpPr>
            <a:spLocks noGrp="1"/>
          </p:cNvSpPr>
          <p:nvPr>
            <p:ph type="title"/>
          </p:nvPr>
        </p:nvSpPr>
        <p:spPr/>
        <p:txBody>
          <a:bodyPr/>
          <a:lstStyle/>
          <a:p>
            <a:r>
              <a:rPr lang="en-IN" b="0" dirty="0"/>
              <a:t>Edge API runtime</a:t>
            </a:r>
            <a:br>
              <a:rPr lang="en-IN" b="0" dirty="0"/>
            </a:br>
            <a:endParaRPr lang="en-IN" dirty="0"/>
          </a:p>
        </p:txBody>
      </p:sp>
    </p:spTree>
    <p:extLst>
      <p:ext uri="{BB962C8B-B14F-4D97-AF65-F5344CB8AC3E}">
        <p14:creationId xmlns:p14="http://schemas.microsoft.com/office/powerpoint/2010/main" val="19791623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Apigee Edge Analytics Services provides powerful tools to see short- and long-term usage trends of your APIs. </a:t>
            </a:r>
            <a:endParaRPr lang="en-US" dirty="0" smtClean="0"/>
          </a:p>
          <a:p>
            <a:r>
              <a:rPr lang="en-US" dirty="0" smtClean="0"/>
              <a:t>You </a:t>
            </a:r>
            <a:r>
              <a:rPr lang="en-US" dirty="0"/>
              <a:t>can segment your audience by top developers and apps, understand usage by API method to know where to invest, and create custom reports on business- or operational-level information.</a:t>
            </a:r>
            <a:endParaRPr lang="en-IN" dirty="0"/>
          </a:p>
        </p:txBody>
      </p:sp>
      <p:sp>
        <p:nvSpPr>
          <p:cNvPr id="3" name="Title 2"/>
          <p:cNvSpPr>
            <a:spLocks noGrp="1"/>
          </p:cNvSpPr>
          <p:nvPr>
            <p:ph type="title"/>
          </p:nvPr>
        </p:nvSpPr>
        <p:spPr/>
        <p:txBody>
          <a:bodyPr/>
          <a:lstStyle/>
          <a:p>
            <a:r>
              <a:rPr lang="en-IN" b="0" dirty="0"/>
              <a:t>Edge monitoring &amp; analytics</a:t>
            </a:r>
            <a:br>
              <a:rPr lang="en-IN" b="0" dirty="0"/>
            </a:br>
            <a:endParaRPr lang="en-IN" dirty="0"/>
          </a:p>
        </p:txBody>
      </p:sp>
    </p:spTree>
    <p:extLst>
      <p:ext uri="{BB962C8B-B14F-4D97-AF65-F5344CB8AC3E}">
        <p14:creationId xmlns:p14="http://schemas.microsoft.com/office/powerpoint/2010/main" val="17596083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133475"/>
          </a:xfrm>
        </p:spPr>
        <p:txBody>
          <a:bodyPr>
            <a:normAutofit lnSpcReduction="10000"/>
          </a:bodyPr>
          <a:lstStyle/>
          <a:p>
            <a:r>
              <a:rPr lang="en-US" dirty="0"/>
              <a:t>The management UI lets you view multiple metrics and dimensions in a browser, as shown in the following figure:</a:t>
            </a:r>
            <a:endParaRPr lang="en-IN" dirty="0"/>
          </a:p>
        </p:txBody>
      </p:sp>
      <p:sp>
        <p:nvSpPr>
          <p:cNvPr id="3" name="Title 2"/>
          <p:cNvSpPr>
            <a:spLocks noGrp="1"/>
          </p:cNvSpPr>
          <p:nvPr>
            <p:ph type="title"/>
          </p:nvPr>
        </p:nvSpPr>
        <p:spPr/>
        <p:txBody>
          <a:bodyPr/>
          <a:lstStyle/>
          <a:p>
            <a:r>
              <a:rPr lang="en-IN" b="0" dirty="0"/>
              <a:t>Edge monitoring &amp; analytics</a:t>
            </a:r>
            <a:br>
              <a:rPr lang="en-IN" b="0" dirty="0"/>
            </a:br>
            <a:endParaRPr lang="en-IN" dirty="0"/>
          </a:p>
        </p:txBody>
      </p:sp>
      <p:pic>
        <p:nvPicPr>
          <p:cNvPr id="37890" name="Picture 2" descr="https://docs.apigee.com/api-platform/images/new_edge_analyti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14600"/>
            <a:ext cx="7848600" cy="400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2511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Apigee Edge Developer Services provide the tools to manage the community of app developers using your services. </a:t>
            </a:r>
            <a:endParaRPr lang="en-US" dirty="0" smtClean="0"/>
          </a:p>
          <a:p>
            <a:r>
              <a:rPr lang="en-US" dirty="0" smtClean="0"/>
              <a:t>Developer </a:t>
            </a:r>
            <a:r>
              <a:rPr lang="en-US" dirty="0"/>
              <a:t>Services offers the flexibility to work with internal and external developers and formalize these relationships with financial models</a:t>
            </a:r>
            <a:r>
              <a:rPr lang="en-US" dirty="0" smtClean="0"/>
              <a:t>.</a:t>
            </a:r>
            <a:endParaRPr lang="en-US" dirty="0"/>
          </a:p>
          <a:p>
            <a:r>
              <a:rPr lang="en-US" dirty="0"/>
              <a:t>Developer Services provides the ability to onboard developers and create a developer portal for your publicly available API products. </a:t>
            </a:r>
            <a:endParaRPr lang="en-US" dirty="0" smtClean="0"/>
          </a:p>
          <a:p>
            <a:r>
              <a:rPr lang="en-US" dirty="0" smtClean="0"/>
              <a:t>App </a:t>
            </a:r>
            <a:r>
              <a:rPr lang="en-US" dirty="0"/>
              <a:t>developers connect to your portal to access API documentation, forums, and a blog. </a:t>
            </a:r>
            <a:endParaRPr lang="en-US" dirty="0" smtClean="0"/>
          </a:p>
          <a:p>
            <a:r>
              <a:rPr lang="en-US" dirty="0" smtClean="0"/>
              <a:t>Every </a:t>
            </a:r>
            <a:r>
              <a:rPr lang="en-US" dirty="0"/>
              <a:t>Edge customer can create their own developer portal, either in the cloud or on-premises with Apigee Edge for Private Cloud.</a:t>
            </a:r>
            <a:endParaRPr lang="en-IN" dirty="0"/>
          </a:p>
        </p:txBody>
      </p:sp>
      <p:sp>
        <p:nvSpPr>
          <p:cNvPr id="3" name="Title 2"/>
          <p:cNvSpPr>
            <a:spLocks noGrp="1"/>
          </p:cNvSpPr>
          <p:nvPr>
            <p:ph type="title"/>
          </p:nvPr>
        </p:nvSpPr>
        <p:spPr/>
        <p:txBody>
          <a:bodyPr/>
          <a:lstStyle/>
          <a:p>
            <a:r>
              <a:rPr lang="en-IN" b="0" dirty="0"/>
              <a:t>Edge developer ecosystem</a:t>
            </a:r>
            <a:br>
              <a:rPr lang="en-IN" b="0" dirty="0"/>
            </a:br>
            <a:endParaRPr lang="en-IN" dirty="0"/>
          </a:p>
        </p:txBody>
      </p:sp>
    </p:spTree>
    <p:extLst>
      <p:ext uri="{BB962C8B-B14F-4D97-AF65-F5344CB8AC3E}">
        <p14:creationId xmlns:p14="http://schemas.microsoft.com/office/powerpoint/2010/main" val="14828184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Edge developer ecosystem</a:t>
            </a:r>
            <a:br>
              <a:rPr lang="en-IN" b="0" dirty="0"/>
            </a:br>
            <a:endParaRPr lang="en-IN" dirty="0"/>
          </a:p>
        </p:txBody>
      </p:sp>
      <p:pic>
        <p:nvPicPr>
          <p:cNvPr id="38914" name="Picture 2" descr="https://docs.apigee.com/api-platform/images/new_portal_templ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763000" cy="4925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5749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Monetization capabilities provide the financial infrastructure and relationships to turn your Developer community into an actual channel for your digital assets. </a:t>
            </a:r>
            <a:endParaRPr lang="en-US" dirty="0" smtClean="0"/>
          </a:p>
          <a:p>
            <a:r>
              <a:rPr lang="en-US" dirty="0" smtClean="0"/>
              <a:t>With </a:t>
            </a:r>
            <a:r>
              <a:rPr lang="en-US" dirty="0"/>
              <a:t>monetization, you can create a variety of rate plans that charge developers for the use of your API products or let you pay developers in revenue-sharing scenarios</a:t>
            </a:r>
            <a:r>
              <a:rPr lang="en-US" dirty="0" smtClean="0"/>
              <a:t>.</a:t>
            </a:r>
            <a:endParaRPr lang="en-US" dirty="0"/>
          </a:p>
          <a:p>
            <a:r>
              <a:rPr lang="en-US" dirty="0"/>
              <a:t>Plans include pre-paid plans, post-paid plans, fixed-fee plans, variable rate plans, "freemium" plans, plans tailored to specific developers, plans covering groups of developers, and more. In addition, monetization includes reporting and billing facilities.</a:t>
            </a:r>
            <a:endParaRPr lang="en-IN" dirty="0"/>
          </a:p>
        </p:txBody>
      </p:sp>
      <p:sp>
        <p:nvSpPr>
          <p:cNvPr id="3" name="Title 2"/>
          <p:cNvSpPr>
            <a:spLocks noGrp="1"/>
          </p:cNvSpPr>
          <p:nvPr>
            <p:ph type="title"/>
          </p:nvPr>
        </p:nvSpPr>
        <p:spPr/>
        <p:txBody>
          <a:bodyPr/>
          <a:lstStyle/>
          <a:p>
            <a:r>
              <a:rPr lang="en-IN" b="0" dirty="0"/>
              <a:t>Monetization</a:t>
            </a:r>
            <a:br>
              <a:rPr lang="en-IN" b="0" dirty="0"/>
            </a:br>
            <a:endParaRPr lang="en-IN" dirty="0"/>
          </a:p>
        </p:txBody>
      </p:sp>
    </p:spTree>
    <p:extLst>
      <p:ext uri="{BB962C8B-B14F-4D97-AF65-F5344CB8AC3E}">
        <p14:creationId xmlns:p14="http://schemas.microsoft.com/office/powerpoint/2010/main" val="148730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In the confirmation email, click the account verification link.</a:t>
            </a:r>
          </a:p>
          <a:p>
            <a:r>
              <a:rPr lang="en-US" dirty="0"/>
              <a:t>You'll be sent to the login page: </a:t>
            </a:r>
            <a:r>
              <a:rPr lang="en-US" dirty="0">
                <a:hlinkClick r:id="rId2"/>
              </a:rPr>
              <a:t>https://login.apigee.com/login</a:t>
            </a:r>
            <a:endParaRPr lang="en-US" dirty="0"/>
          </a:p>
          <a:p>
            <a:r>
              <a:rPr lang="en-US" dirty="0"/>
              <a:t>Log in with the email and password that you used to sign up.</a:t>
            </a:r>
          </a:p>
          <a:p>
            <a:r>
              <a:rPr lang="en-US" dirty="0"/>
              <a:t>Apigee activates your new account. This can take several minutes.</a:t>
            </a:r>
          </a:p>
          <a:p>
            <a:endParaRPr lang="en-US" dirty="0"/>
          </a:p>
          <a:p>
            <a:endParaRPr lang="en-US" dirty="0"/>
          </a:p>
          <a:p>
            <a:endParaRPr lang="en-IN" dirty="0"/>
          </a:p>
        </p:txBody>
      </p:sp>
      <p:sp>
        <p:nvSpPr>
          <p:cNvPr id="3" name="Title 2"/>
          <p:cNvSpPr>
            <a:spLocks noGrp="1"/>
          </p:cNvSpPr>
          <p:nvPr>
            <p:ph type="title"/>
          </p:nvPr>
        </p:nvSpPr>
        <p:spPr/>
        <p:txBody>
          <a:bodyPr/>
          <a:lstStyle/>
          <a:p>
            <a:pPr lvl="0"/>
            <a:r>
              <a:rPr lang="en-US" dirty="0"/>
              <a:t>Creating an account</a:t>
            </a:r>
            <a:endParaRPr lang="en-IN" dirty="0"/>
          </a:p>
        </p:txBody>
      </p:sp>
    </p:spTree>
    <p:extLst>
      <p:ext uri="{BB962C8B-B14F-4D97-AF65-F5344CB8AC3E}">
        <p14:creationId xmlns:p14="http://schemas.microsoft.com/office/powerpoint/2010/main" val="40605700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You can install Edge on-premises (Apigee Edge for Private Cloud) in your own environment to retain complete control of the environment and of the deployment taxonomies. </a:t>
            </a:r>
            <a:endParaRPr lang="en-US" dirty="0" smtClean="0"/>
          </a:p>
          <a:p>
            <a:r>
              <a:rPr lang="en-US" dirty="0" smtClean="0"/>
              <a:t>Alternatively</a:t>
            </a:r>
            <a:r>
              <a:rPr lang="en-US" dirty="0"/>
              <a:t>, you can use the cloud-hosted (SaaS) version where Apigee is responsible for maintaining the cloud environment for you, allowing you to concentrate on building your services and defining the API to those services.</a:t>
            </a:r>
          </a:p>
          <a:p>
            <a:r>
              <a:rPr lang="en-US" dirty="0"/>
              <a:t>The functionality between the two versions is virtually identical. </a:t>
            </a:r>
            <a:endParaRPr lang="en-US" dirty="0" smtClean="0"/>
          </a:p>
          <a:p>
            <a:r>
              <a:rPr lang="en-US" dirty="0" smtClean="0"/>
              <a:t>The </a:t>
            </a:r>
            <a:r>
              <a:rPr lang="en-US" dirty="0"/>
              <a:t>difference is that the cloud supports both free and paid accounts, and that the hardware and software environment is managed by Apigee. </a:t>
            </a:r>
            <a:endParaRPr lang="en-US" dirty="0" smtClean="0"/>
          </a:p>
        </p:txBody>
      </p:sp>
      <p:sp>
        <p:nvSpPr>
          <p:cNvPr id="3" name="Title 2"/>
          <p:cNvSpPr>
            <a:spLocks noGrp="1"/>
          </p:cNvSpPr>
          <p:nvPr>
            <p:ph type="title"/>
          </p:nvPr>
        </p:nvSpPr>
        <p:spPr/>
        <p:txBody>
          <a:bodyPr/>
          <a:lstStyle/>
          <a:p>
            <a:r>
              <a:rPr lang="en-US" b="0" dirty="0"/>
              <a:t>Edge in the cloud vs. Edge on-premises</a:t>
            </a:r>
            <a:br>
              <a:rPr lang="en-US" b="0" dirty="0"/>
            </a:br>
            <a:endParaRPr lang="en-IN" dirty="0"/>
          </a:p>
        </p:txBody>
      </p:sp>
    </p:spTree>
    <p:extLst>
      <p:ext uri="{BB962C8B-B14F-4D97-AF65-F5344CB8AC3E}">
        <p14:creationId xmlns:p14="http://schemas.microsoft.com/office/powerpoint/2010/main" val="28979699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With an on-premises installation, which requires a paid account, you are in complete control of Edge installation and deployment. </a:t>
            </a:r>
          </a:p>
          <a:p>
            <a:r>
              <a:rPr lang="en-US" dirty="0"/>
              <a:t>To fully support an on-premises installation, Edge includes components such as the Apigee management server, an Apache Cassandra NoSQL database, an </a:t>
            </a:r>
            <a:r>
              <a:rPr lang="en-US" dirty="0" err="1"/>
              <a:t>OpenLDAP</a:t>
            </a:r>
            <a:r>
              <a:rPr lang="en-US" dirty="0"/>
              <a:t> server, a message Router, and a Message Processor.</a:t>
            </a:r>
          </a:p>
          <a:p>
            <a:endParaRPr lang="en-IN" dirty="0"/>
          </a:p>
        </p:txBody>
      </p:sp>
      <p:sp>
        <p:nvSpPr>
          <p:cNvPr id="3" name="Title 2"/>
          <p:cNvSpPr>
            <a:spLocks noGrp="1"/>
          </p:cNvSpPr>
          <p:nvPr>
            <p:ph type="title"/>
          </p:nvPr>
        </p:nvSpPr>
        <p:spPr/>
        <p:txBody>
          <a:bodyPr/>
          <a:lstStyle/>
          <a:p>
            <a:r>
              <a:rPr lang="en-US" b="0" dirty="0"/>
              <a:t>Edge in the cloud vs. Edge on-premises</a:t>
            </a:r>
            <a:br>
              <a:rPr lang="en-US" b="0" dirty="0"/>
            </a:br>
            <a:endParaRPr lang="en-IN" dirty="0"/>
          </a:p>
        </p:txBody>
      </p:sp>
    </p:spTree>
    <p:extLst>
      <p:ext uri="{BB962C8B-B14F-4D97-AF65-F5344CB8AC3E}">
        <p14:creationId xmlns:p14="http://schemas.microsoft.com/office/powerpoint/2010/main" val="356890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Edge in the cloud vs. Edge on-premises</a:t>
            </a:r>
            <a:br>
              <a:rPr lang="en-US" b="0" dirty="0"/>
            </a:br>
            <a:endParaRPr lang="en-IN" dirty="0"/>
          </a:p>
        </p:txBody>
      </p:sp>
      <p:sp>
        <p:nvSpPr>
          <p:cNvPr id="6" name="Slide Number Placeholder 3"/>
          <p:cNvSpPr txBox="1">
            <a:spLocks/>
          </p:cNvSpPr>
          <p:nvPr/>
        </p:nvSpPr>
        <p:spPr>
          <a:xfrm>
            <a:off x="4632104" y="6518713"/>
            <a:ext cx="284183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EC1214-2C7B-1846-91C7-D93747619575}" type="slidenum">
              <a:rPr lang="en-US" smtClean="0"/>
              <a:pPr/>
              <a:t>72</a:t>
            </a:fld>
            <a:endParaRPr lang="en-US" dirty="0"/>
          </a:p>
        </p:txBody>
      </p:sp>
      <p:sp>
        <p:nvSpPr>
          <p:cNvPr id="7" name="Rounded Rectangle 6"/>
          <p:cNvSpPr/>
          <p:nvPr/>
        </p:nvSpPr>
        <p:spPr>
          <a:xfrm>
            <a:off x="1415325" y="2219169"/>
            <a:ext cx="3227722" cy="5985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Developer Services</a:t>
            </a:r>
            <a:endParaRPr lang="en-US" dirty="0">
              <a:solidFill>
                <a:schemeClr val="tx1"/>
              </a:solidFill>
              <a:latin typeface="Arial"/>
              <a:cs typeface="Arial"/>
            </a:endParaRPr>
          </a:p>
        </p:txBody>
      </p:sp>
      <p:sp>
        <p:nvSpPr>
          <p:cNvPr id="8" name="Rounded Rectangle 7"/>
          <p:cNvSpPr/>
          <p:nvPr/>
        </p:nvSpPr>
        <p:spPr>
          <a:xfrm>
            <a:off x="1415325" y="2978332"/>
            <a:ext cx="3227722" cy="5985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Analytics Services</a:t>
            </a:r>
            <a:endParaRPr lang="en-US" dirty="0">
              <a:solidFill>
                <a:schemeClr val="tx1"/>
              </a:solidFill>
              <a:latin typeface="Arial"/>
              <a:cs typeface="Arial"/>
            </a:endParaRPr>
          </a:p>
        </p:txBody>
      </p:sp>
      <p:sp>
        <p:nvSpPr>
          <p:cNvPr id="9" name="Rounded Rectangle 8"/>
          <p:cNvSpPr/>
          <p:nvPr/>
        </p:nvSpPr>
        <p:spPr>
          <a:xfrm>
            <a:off x="1415325" y="3737495"/>
            <a:ext cx="3227722" cy="598569"/>
          </a:xfrm>
          <a:prstGeom prst="round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API Services</a:t>
            </a:r>
            <a:endParaRPr lang="en-US" dirty="0">
              <a:solidFill>
                <a:schemeClr val="tx1"/>
              </a:solidFill>
              <a:latin typeface="Arial"/>
              <a:cs typeface="Arial"/>
            </a:endParaRPr>
          </a:p>
        </p:txBody>
      </p:sp>
      <p:sp>
        <p:nvSpPr>
          <p:cNvPr id="10" name="Rounded Rectangle 9"/>
          <p:cNvSpPr/>
          <p:nvPr/>
        </p:nvSpPr>
        <p:spPr>
          <a:xfrm>
            <a:off x="1415325" y="4496657"/>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Existing Backend</a:t>
            </a:r>
            <a:endParaRPr lang="en-US" dirty="0">
              <a:solidFill>
                <a:schemeClr val="tx1"/>
              </a:solidFill>
              <a:latin typeface="Arial"/>
              <a:cs typeface="Arial"/>
            </a:endParaRPr>
          </a:p>
        </p:txBody>
      </p:sp>
      <p:sp>
        <p:nvSpPr>
          <p:cNvPr id="11" name="Rounded Rectangle 10"/>
          <p:cNvSpPr/>
          <p:nvPr/>
        </p:nvSpPr>
        <p:spPr>
          <a:xfrm>
            <a:off x="5323587" y="2219169"/>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Developer Services</a:t>
            </a:r>
            <a:endParaRPr lang="en-US" dirty="0">
              <a:solidFill>
                <a:schemeClr val="tx1"/>
              </a:solidFill>
              <a:latin typeface="Arial"/>
              <a:cs typeface="Arial"/>
            </a:endParaRPr>
          </a:p>
        </p:txBody>
      </p:sp>
      <p:sp>
        <p:nvSpPr>
          <p:cNvPr id="12" name="Rounded Rectangle 11"/>
          <p:cNvSpPr/>
          <p:nvPr/>
        </p:nvSpPr>
        <p:spPr>
          <a:xfrm>
            <a:off x="5323587" y="2978332"/>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Analytics Services</a:t>
            </a:r>
            <a:endParaRPr lang="en-US" dirty="0">
              <a:solidFill>
                <a:schemeClr val="tx1"/>
              </a:solidFill>
              <a:latin typeface="Arial"/>
              <a:cs typeface="Arial"/>
            </a:endParaRPr>
          </a:p>
        </p:txBody>
      </p:sp>
      <p:sp>
        <p:nvSpPr>
          <p:cNvPr id="13" name="Rounded Rectangle 12"/>
          <p:cNvSpPr/>
          <p:nvPr/>
        </p:nvSpPr>
        <p:spPr>
          <a:xfrm>
            <a:off x="5323587" y="3737495"/>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API Services</a:t>
            </a:r>
            <a:endParaRPr lang="en-US" dirty="0">
              <a:solidFill>
                <a:schemeClr val="tx1"/>
              </a:solidFill>
              <a:latin typeface="Arial"/>
              <a:cs typeface="Arial"/>
            </a:endParaRPr>
          </a:p>
        </p:txBody>
      </p:sp>
      <p:sp>
        <p:nvSpPr>
          <p:cNvPr id="14" name="Rounded Rectangle 13"/>
          <p:cNvSpPr/>
          <p:nvPr/>
        </p:nvSpPr>
        <p:spPr>
          <a:xfrm>
            <a:off x="5323587" y="4496657"/>
            <a:ext cx="3227722" cy="598569"/>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Existing Backend</a:t>
            </a:r>
            <a:endParaRPr lang="en-US" dirty="0">
              <a:solidFill>
                <a:schemeClr val="tx1"/>
              </a:solidFill>
              <a:latin typeface="Arial"/>
              <a:cs typeface="Arial"/>
            </a:endParaRPr>
          </a:p>
        </p:txBody>
      </p:sp>
      <p:sp>
        <p:nvSpPr>
          <p:cNvPr id="15" name="Right Brace 14"/>
          <p:cNvSpPr/>
          <p:nvPr/>
        </p:nvSpPr>
        <p:spPr>
          <a:xfrm>
            <a:off x="8765194" y="2219169"/>
            <a:ext cx="311105" cy="2876057"/>
          </a:xfrm>
          <a:prstGeom prst="rightBrace">
            <a:avLst/>
          </a:prstGeom>
          <a:ln>
            <a:solidFill>
              <a:srgbClr val="68686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Left Brace 15"/>
          <p:cNvSpPr/>
          <p:nvPr/>
        </p:nvSpPr>
        <p:spPr>
          <a:xfrm>
            <a:off x="812563" y="2233768"/>
            <a:ext cx="369437" cy="2116895"/>
          </a:xfrm>
          <a:prstGeom prst="lef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9095743" y="3215853"/>
            <a:ext cx="1480281" cy="923330"/>
          </a:xfrm>
          <a:prstGeom prst="rect">
            <a:avLst/>
          </a:prstGeom>
          <a:noFill/>
        </p:spPr>
        <p:txBody>
          <a:bodyPr wrap="none" rtlCol="0">
            <a:spAutoFit/>
          </a:bodyPr>
          <a:lstStyle/>
          <a:p>
            <a:pPr>
              <a:buClr>
                <a:schemeClr val="tx2"/>
              </a:buClr>
            </a:pPr>
            <a:r>
              <a:rPr lang="en-US" b="1" dirty="0" smtClean="0">
                <a:latin typeface="Arial"/>
                <a:cs typeface="Arial"/>
              </a:rPr>
              <a:t>Your</a:t>
            </a:r>
          </a:p>
          <a:p>
            <a:pPr>
              <a:buClr>
                <a:schemeClr val="tx2"/>
              </a:buClr>
            </a:pPr>
            <a:r>
              <a:rPr lang="en-US" b="1" dirty="0" smtClean="0">
                <a:latin typeface="Arial"/>
                <a:cs typeface="Arial"/>
              </a:rPr>
              <a:t>Data Center </a:t>
            </a:r>
            <a:br>
              <a:rPr lang="en-US" b="1" dirty="0" smtClean="0">
                <a:latin typeface="Arial"/>
                <a:cs typeface="Arial"/>
              </a:rPr>
            </a:br>
            <a:r>
              <a:rPr lang="en-US" b="1" dirty="0" smtClean="0">
                <a:latin typeface="Arial"/>
                <a:cs typeface="Arial"/>
              </a:rPr>
              <a:t>or Cloud</a:t>
            </a:r>
          </a:p>
        </p:txBody>
      </p:sp>
      <p:sp>
        <p:nvSpPr>
          <p:cNvPr id="18" name="TextBox 17"/>
          <p:cNvSpPr txBox="1"/>
          <p:nvPr/>
        </p:nvSpPr>
        <p:spPr>
          <a:xfrm>
            <a:off x="-741579" y="4331397"/>
            <a:ext cx="1480281" cy="923330"/>
          </a:xfrm>
          <a:prstGeom prst="rect">
            <a:avLst/>
          </a:prstGeom>
          <a:noFill/>
        </p:spPr>
        <p:txBody>
          <a:bodyPr wrap="none" rtlCol="0">
            <a:spAutoFit/>
          </a:bodyPr>
          <a:lstStyle/>
          <a:p>
            <a:pPr algn="r">
              <a:buClr>
                <a:schemeClr val="tx2"/>
              </a:buClr>
            </a:pPr>
            <a:r>
              <a:rPr lang="en-US" b="1" dirty="0" smtClean="0">
                <a:latin typeface="Arial"/>
                <a:cs typeface="Arial"/>
              </a:rPr>
              <a:t>Your</a:t>
            </a:r>
          </a:p>
          <a:p>
            <a:pPr algn="r">
              <a:buClr>
                <a:schemeClr val="tx2"/>
              </a:buClr>
            </a:pPr>
            <a:r>
              <a:rPr lang="en-US" b="1" dirty="0" smtClean="0">
                <a:latin typeface="Arial"/>
                <a:cs typeface="Arial"/>
              </a:rPr>
              <a:t>Data Center</a:t>
            </a:r>
          </a:p>
          <a:p>
            <a:pPr algn="r">
              <a:buClr>
                <a:schemeClr val="tx2"/>
              </a:buClr>
            </a:pPr>
            <a:r>
              <a:rPr lang="en-US" b="1" dirty="0" smtClean="0">
                <a:latin typeface="Arial"/>
                <a:cs typeface="Arial"/>
              </a:rPr>
              <a:t>or Cloud</a:t>
            </a:r>
          </a:p>
        </p:txBody>
      </p:sp>
      <p:sp>
        <p:nvSpPr>
          <p:cNvPr id="19" name="Left Brace 18"/>
          <p:cNvSpPr/>
          <p:nvPr/>
        </p:nvSpPr>
        <p:spPr>
          <a:xfrm>
            <a:off x="812563" y="4496657"/>
            <a:ext cx="349994" cy="59856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730473" y="2842182"/>
            <a:ext cx="1457902" cy="646331"/>
          </a:xfrm>
          <a:prstGeom prst="rect">
            <a:avLst/>
          </a:prstGeom>
          <a:noFill/>
        </p:spPr>
        <p:txBody>
          <a:bodyPr wrap="square" rtlCol="0">
            <a:spAutoFit/>
          </a:bodyPr>
          <a:lstStyle/>
          <a:p>
            <a:pPr algn="r">
              <a:buClr>
                <a:schemeClr val="tx2"/>
              </a:buClr>
            </a:pPr>
            <a:r>
              <a:rPr lang="en-US" b="1" dirty="0" smtClean="0">
                <a:solidFill>
                  <a:schemeClr val="tx2"/>
                </a:solidFill>
                <a:latin typeface="Arial"/>
                <a:cs typeface="Arial"/>
              </a:rPr>
              <a:t>Our</a:t>
            </a:r>
            <a:br>
              <a:rPr lang="en-US" b="1" dirty="0" smtClean="0">
                <a:solidFill>
                  <a:schemeClr val="tx2"/>
                </a:solidFill>
                <a:latin typeface="Arial"/>
                <a:cs typeface="Arial"/>
              </a:rPr>
            </a:br>
            <a:r>
              <a:rPr lang="en-US" b="1" dirty="0" smtClean="0">
                <a:solidFill>
                  <a:schemeClr val="tx2"/>
                </a:solidFill>
                <a:latin typeface="Arial"/>
                <a:cs typeface="Arial"/>
              </a:rPr>
              <a:t>Cloud</a:t>
            </a:r>
          </a:p>
        </p:txBody>
      </p:sp>
      <p:sp>
        <p:nvSpPr>
          <p:cNvPr id="21" name="TextBox 20"/>
          <p:cNvSpPr txBox="1"/>
          <p:nvPr/>
        </p:nvSpPr>
        <p:spPr>
          <a:xfrm>
            <a:off x="2233331" y="1693595"/>
            <a:ext cx="1919516" cy="400110"/>
          </a:xfrm>
          <a:prstGeom prst="rect">
            <a:avLst/>
          </a:prstGeom>
          <a:noFill/>
        </p:spPr>
        <p:txBody>
          <a:bodyPr wrap="none" rtlCol="0">
            <a:spAutoFit/>
          </a:bodyPr>
          <a:lstStyle/>
          <a:p>
            <a:pPr>
              <a:buClr>
                <a:schemeClr val="tx2"/>
              </a:buClr>
            </a:pPr>
            <a:r>
              <a:rPr lang="en-US" sz="2000" b="1" cap="small" dirty="0" smtClean="0">
                <a:latin typeface="Arial"/>
                <a:cs typeface="Arial"/>
              </a:rPr>
              <a:t>Cloud service</a:t>
            </a:r>
          </a:p>
        </p:txBody>
      </p:sp>
      <p:sp>
        <p:nvSpPr>
          <p:cNvPr id="22" name="TextBox 21"/>
          <p:cNvSpPr txBox="1"/>
          <p:nvPr/>
        </p:nvSpPr>
        <p:spPr>
          <a:xfrm>
            <a:off x="6182248" y="1693595"/>
            <a:ext cx="1678139" cy="400110"/>
          </a:xfrm>
          <a:prstGeom prst="rect">
            <a:avLst/>
          </a:prstGeom>
          <a:noFill/>
        </p:spPr>
        <p:txBody>
          <a:bodyPr wrap="none" rtlCol="0">
            <a:spAutoFit/>
          </a:bodyPr>
          <a:lstStyle/>
          <a:p>
            <a:pPr>
              <a:buClr>
                <a:schemeClr val="tx2"/>
              </a:buClr>
            </a:pPr>
            <a:r>
              <a:rPr lang="en-US" sz="2000" b="1" cap="small" dirty="0" smtClean="0">
                <a:latin typeface="Arial"/>
                <a:cs typeface="Arial"/>
              </a:rPr>
              <a:t>On-premises</a:t>
            </a:r>
          </a:p>
        </p:txBody>
      </p:sp>
    </p:spTree>
    <p:extLst>
      <p:ext uri="{BB962C8B-B14F-4D97-AF65-F5344CB8AC3E}">
        <p14:creationId xmlns:p14="http://schemas.microsoft.com/office/powerpoint/2010/main" val="5521419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To call an API proxy, includes your organization name and the environment (either "test" or "prod") in the URL</a:t>
            </a:r>
            <a:r>
              <a:rPr lang="en-US" dirty="0" smtClean="0"/>
              <a:t>:</a:t>
            </a:r>
            <a:endParaRPr lang="en-US" dirty="0"/>
          </a:p>
          <a:p>
            <a:r>
              <a:rPr lang="en-US" dirty="0">
                <a:hlinkClick r:id="rId2"/>
              </a:rPr>
              <a:t>https://your_org_name-[test|prod].</a:t>
            </a:r>
            <a:r>
              <a:rPr lang="en-US" dirty="0" smtClean="0">
                <a:hlinkClick r:id="rId2"/>
              </a:rPr>
              <a:t>apigee.net/path/to/resource</a:t>
            </a:r>
            <a:endParaRPr lang="en-US" dirty="0" smtClean="0"/>
          </a:p>
          <a:p>
            <a:r>
              <a:rPr lang="en-US" dirty="0" smtClean="0"/>
              <a:t>For </a:t>
            </a:r>
            <a:r>
              <a:rPr lang="en-US" dirty="0"/>
              <a:t>example:</a:t>
            </a:r>
          </a:p>
          <a:p>
            <a:r>
              <a:rPr lang="en-US" dirty="0" smtClean="0">
                <a:hlinkClick r:id="rId3"/>
              </a:rPr>
              <a:t>https</a:t>
            </a:r>
            <a:r>
              <a:rPr lang="en-US" dirty="0">
                <a:hlinkClick r:id="rId3"/>
              </a:rPr>
              <a:t>://</a:t>
            </a:r>
            <a:r>
              <a:rPr lang="en-US" dirty="0" smtClean="0">
                <a:hlinkClick r:id="rId3"/>
              </a:rPr>
              <a:t>ahamilton-eval-test.apigee.net/getstarted</a:t>
            </a:r>
            <a:endParaRPr lang="en-US" dirty="0" smtClean="0"/>
          </a:p>
          <a:p>
            <a:r>
              <a:rPr lang="en-US" dirty="0"/>
              <a:t>When you create a new account, your email is automatically added to the Organization Administrator role. That means you can do just about everything in your organization.</a:t>
            </a:r>
            <a:endParaRPr lang="en-US" dirty="0" smtClean="0"/>
          </a:p>
          <a:p>
            <a:endParaRPr lang="en-IN" dirty="0"/>
          </a:p>
        </p:txBody>
      </p:sp>
      <p:sp>
        <p:nvSpPr>
          <p:cNvPr id="3" name="Title 2"/>
          <p:cNvSpPr>
            <a:spLocks noGrp="1"/>
          </p:cNvSpPr>
          <p:nvPr>
            <p:ph type="title"/>
          </p:nvPr>
        </p:nvSpPr>
        <p:spPr/>
        <p:txBody>
          <a:bodyPr/>
          <a:lstStyle/>
          <a:p>
            <a:r>
              <a:rPr lang="en-IN" b="0" dirty="0"/>
              <a:t>A word about organizations</a:t>
            </a:r>
            <a:br>
              <a:rPr lang="en-IN" b="0" dirty="0"/>
            </a:br>
            <a:endParaRPr lang="en-IN" dirty="0"/>
          </a:p>
        </p:txBody>
      </p:sp>
    </p:spTree>
    <p:extLst>
      <p:ext uri="{BB962C8B-B14F-4D97-AF65-F5344CB8AC3E}">
        <p14:creationId xmlns:p14="http://schemas.microsoft.com/office/powerpoint/2010/main" val="33006809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Step 2: Create an API </a:t>
            </a:r>
            <a:r>
              <a:rPr lang="en-US" dirty="0" smtClean="0"/>
              <a:t>proxy</a:t>
            </a:r>
          </a:p>
          <a:p>
            <a:r>
              <a:rPr lang="en-US" dirty="0"/>
              <a:t>Now that you've created your Apigee account, you're ready to create a simple API proxy</a:t>
            </a:r>
            <a:r>
              <a:rPr lang="en-US" dirty="0" smtClean="0"/>
              <a:t>.</a:t>
            </a:r>
          </a:p>
          <a:p>
            <a:r>
              <a:rPr lang="en-US" b="1" dirty="0"/>
              <a:t>To create an API proxy:</a:t>
            </a:r>
            <a:endParaRPr lang="en-US" dirty="0"/>
          </a:p>
          <a:p>
            <a:r>
              <a:rPr lang="en-US" dirty="0"/>
              <a:t>Open the Edge Management UI in a browser and log in.</a:t>
            </a:r>
          </a:p>
          <a:p>
            <a:r>
              <a:rPr lang="en-US" dirty="0"/>
              <a:t>Click </a:t>
            </a:r>
            <a:r>
              <a:rPr lang="en-US" b="1" dirty="0"/>
              <a:t>API Proxies</a:t>
            </a:r>
            <a:r>
              <a:rPr lang="en-US" dirty="0"/>
              <a:t> in the main window:</a:t>
            </a:r>
          </a:p>
          <a:p>
            <a:endParaRPr lang="en-US" dirty="0"/>
          </a:p>
          <a:p>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23535465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APIGEE</a:t>
            </a:r>
            <a:endParaRPr lang="en-IN" dirty="0"/>
          </a:p>
        </p:txBody>
      </p:sp>
      <p:pic>
        <p:nvPicPr>
          <p:cNvPr id="4098" name="Picture 2" descr="https://docs.apigee.com/api-platform/images/tutorial_new_edge_apis_men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828096" cy="462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4951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362075"/>
          </a:xfrm>
        </p:spPr>
        <p:txBody>
          <a:bodyPr/>
          <a:lstStyle/>
          <a:p>
            <a:r>
              <a:rPr lang="en-US" dirty="0"/>
              <a:t>Click the add </a:t>
            </a:r>
            <a:r>
              <a:rPr lang="en-US" b="1" dirty="0"/>
              <a:t>+ Proxy</a:t>
            </a:r>
            <a:r>
              <a:rPr lang="en-US" dirty="0"/>
              <a:t> button in the upper right</a:t>
            </a:r>
            <a:r>
              <a:rPr lang="en-US" dirty="0" smtClean="0"/>
              <a:t>:</a:t>
            </a:r>
          </a:p>
          <a:p>
            <a:r>
              <a:rPr lang="en-US" dirty="0" smtClean="0"/>
              <a:t>Apigee </a:t>
            </a:r>
            <a:r>
              <a:rPr lang="en-US" dirty="0"/>
              <a:t>walks you through the process of creating a new proxy. The first decision is the type of proxy:</a:t>
            </a:r>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5122" name="Picture 2" descr="https://docs.apigee.com/api-platform/images/tutorial-proxy-ty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0" y="2764765"/>
            <a:ext cx="7528254" cy="401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52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err="1"/>
              <a:t>OpenAPI</a:t>
            </a:r>
            <a:r>
              <a:rPr lang="en-US" dirty="0"/>
              <a:t> Specification (formerly Swagger Specification) is an API description format for REST APIs. An </a:t>
            </a:r>
            <a:r>
              <a:rPr lang="en-US" dirty="0" err="1"/>
              <a:t>OpenAPI</a:t>
            </a:r>
            <a:r>
              <a:rPr lang="en-US" dirty="0"/>
              <a:t> file allows you to describe your entire API, including</a:t>
            </a:r>
            <a:r>
              <a:rPr lang="en-US" dirty="0" smtClean="0"/>
              <a:t>:</a:t>
            </a:r>
            <a:endParaRPr lang="en-US" dirty="0"/>
          </a:p>
          <a:p>
            <a:r>
              <a:rPr lang="en-US" dirty="0"/>
              <a:t>Available endpoints (/users) and operations on each endpoint (GET /users, POST /users)</a:t>
            </a:r>
          </a:p>
          <a:p>
            <a:r>
              <a:rPr lang="en-US" dirty="0"/>
              <a:t>Operation parameters Input and output for each operation</a:t>
            </a:r>
          </a:p>
          <a:p>
            <a:r>
              <a:rPr lang="en-US" dirty="0"/>
              <a:t>Authentication methods</a:t>
            </a:r>
          </a:p>
          <a:p>
            <a:r>
              <a:rPr lang="en-US" dirty="0"/>
              <a:t>Contact information, license, terms of use and other information</a:t>
            </a:r>
            <a:r>
              <a:rPr lang="en-US" dirty="0" smtClean="0"/>
              <a:t>.</a:t>
            </a:r>
          </a:p>
          <a:p>
            <a:r>
              <a:rPr lang="en-US" dirty="0"/>
              <a:t>API specifications can be written in YAML or JSON.</a:t>
            </a:r>
            <a:endParaRPr lang="en-IN" dirty="0"/>
          </a:p>
        </p:txBody>
      </p:sp>
      <p:sp>
        <p:nvSpPr>
          <p:cNvPr id="3" name="Title 2"/>
          <p:cNvSpPr>
            <a:spLocks noGrp="1"/>
          </p:cNvSpPr>
          <p:nvPr>
            <p:ph type="title"/>
          </p:nvPr>
        </p:nvSpPr>
        <p:spPr/>
        <p:txBody>
          <a:bodyPr/>
          <a:lstStyle/>
          <a:p>
            <a:r>
              <a:rPr lang="en-IN" b="0" dirty="0"/>
              <a:t>What Is </a:t>
            </a:r>
            <a:r>
              <a:rPr lang="en-IN" b="0" dirty="0" err="1"/>
              <a:t>OpenAPI</a:t>
            </a:r>
            <a:r>
              <a:rPr lang="en-IN" b="0" dirty="0"/>
              <a:t>?</a:t>
            </a:r>
            <a:br>
              <a:rPr lang="en-IN" b="0" dirty="0"/>
            </a:br>
            <a:endParaRPr lang="en-IN" dirty="0"/>
          </a:p>
        </p:txBody>
      </p:sp>
    </p:spTree>
    <p:extLst>
      <p:ext uri="{BB962C8B-B14F-4D97-AF65-F5344CB8AC3E}">
        <p14:creationId xmlns:p14="http://schemas.microsoft.com/office/powerpoint/2010/main" val="38952210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Swagger is a set of open-source tools built around the </a:t>
            </a:r>
            <a:r>
              <a:rPr lang="en-US" dirty="0" err="1"/>
              <a:t>OpenAPI</a:t>
            </a:r>
            <a:r>
              <a:rPr lang="en-US" dirty="0"/>
              <a:t> Specification that can help you design, build, document and consume REST APIs. The major Swagger tools include</a:t>
            </a:r>
            <a:r>
              <a:rPr lang="en-US" dirty="0" smtClean="0"/>
              <a:t>:</a:t>
            </a:r>
            <a:endParaRPr lang="en-US" dirty="0"/>
          </a:p>
          <a:p>
            <a:r>
              <a:rPr lang="en-US" dirty="0"/>
              <a:t>Swagger Editor – browser-based editor where you can write </a:t>
            </a:r>
            <a:r>
              <a:rPr lang="en-US" dirty="0" err="1"/>
              <a:t>OpenAPI</a:t>
            </a:r>
            <a:r>
              <a:rPr lang="en-US" dirty="0"/>
              <a:t> specs.</a:t>
            </a:r>
          </a:p>
          <a:p>
            <a:r>
              <a:rPr lang="en-US" dirty="0"/>
              <a:t>Swagger UI – renders </a:t>
            </a:r>
            <a:r>
              <a:rPr lang="en-US" dirty="0" err="1"/>
              <a:t>OpenAPI</a:t>
            </a:r>
            <a:r>
              <a:rPr lang="en-US" dirty="0"/>
              <a:t> specs as interactive API documentation.</a:t>
            </a:r>
          </a:p>
          <a:p>
            <a:r>
              <a:rPr lang="en-US" dirty="0"/>
              <a:t>Swagger </a:t>
            </a:r>
            <a:r>
              <a:rPr lang="en-US" dirty="0" err="1"/>
              <a:t>Codegen</a:t>
            </a:r>
            <a:r>
              <a:rPr lang="en-US" dirty="0"/>
              <a:t> – generates server stubs and client libraries from an </a:t>
            </a:r>
            <a:r>
              <a:rPr lang="en-US" dirty="0" err="1"/>
              <a:t>OpenAPI</a:t>
            </a:r>
            <a:r>
              <a:rPr lang="en-US" dirty="0"/>
              <a:t> spec.</a:t>
            </a:r>
            <a:endParaRPr lang="en-IN" dirty="0"/>
          </a:p>
        </p:txBody>
      </p:sp>
      <p:sp>
        <p:nvSpPr>
          <p:cNvPr id="3" name="Title 2"/>
          <p:cNvSpPr>
            <a:spLocks noGrp="1"/>
          </p:cNvSpPr>
          <p:nvPr>
            <p:ph type="title"/>
          </p:nvPr>
        </p:nvSpPr>
        <p:spPr/>
        <p:txBody>
          <a:bodyPr/>
          <a:lstStyle/>
          <a:p>
            <a:r>
              <a:rPr lang="en-IN" b="0" dirty="0"/>
              <a:t>What Is Swagger?</a:t>
            </a:r>
            <a:br>
              <a:rPr lang="en-IN" b="0" dirty="0"/>
            </a:br>
            <a:endParaRPr lang="en-IN" dirty="0"/>
          </a:p>
        </p:txBody>
      </p:sp>
    </p:spTree>
    <p:extLst>
      <p:ext uri="{BB962C8B-B14F-4D97-AF65-F5344CB8AC3E}">
        <p14:creationId xmlns:p14="http://schemas.microsoft.com/office/powerpoint/2010/main" val="22846128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The ability of APIs to describe their own structure is the root of all awesomeness in </a:t>
            </a:r>
            <a:r>
              <a:rPr lang="en-US" dirty="0" err="1"/>
              <a:t>OpenAPI</a:t>
            </a:r>
            <a:r>
              <a:rPr lang="en-US" dirty="0"/>
              <a:t>. </a:t>
            </a:r>
            <a:endParaRPr lang="en-US" dirty="0" smtClean="0"/>
          </a:p>
          <a:p>
            <a:r>
              <a:rPr lang="en-US" dirty="0" smtClean="0"/>
              <a:t>Once </a:t>
            </a:r>
            <a:r>
              <a:rPr lang="en-US" dirty="0"/>
              <a:t>written, an </a:t>
            </a:r>
            <a:r>
              <a:rPr lang="en-US" dirty="0" err="1"/>
              <a:t>OpenAPI</a:t>
            </a:r>
            <a:r>
              <a:rPr lang="en-US" dirty="0"/>
              <a:t> specification and Swagger tools can drive </a:t>
            </a:r>
            <a:r>
              <a:rPr lang="en-US" dirty="0" smtClean="0"/>
              <a:t>your </a:t>
            </a:r>
            <a:r>
              <a:rPr lang="en-US" dirty="0"/>
              <a:t>API development further in various ways:</a:t>
            </a:r>
          </a:p>
          <a:p>
            <a:r>
              <a:rPr lang="en-US" dirty="0" smtClean="0"/>
              <a:t>Design-first </a:t>
            </a:r>
            <a:r>
              <a:rPr lang="en-US" dirty="0"/>
              <a:t>users: use Swagger </a:t>
            </a:r>
            <a:r>
              <a:rPr lang="en-US" dirty="0" err="1"/>
              <a:t>Codegen</a:t>
            </a:r>
            <a:r>
              <a:rPr lang="en-US" dirty="0"/>
              <a:t> to generate a server stub for your API. The only thing left is to implement the server logic – and your API is ready to go live!</a:t>
            </a:r>
          </a:p>
          <a:p>
            <a:r>
              <a:rPr lang="en-US" dirty="0"/>
              <a:t>Use Swagger </a:t>
            </a:r>
            <a:r>
              <a:rPr lang="en-US" dirty="0" err="1"/>
              <a:t>Codegen</a:t>
            </a:r>
            <a:r>
              <a:rPr lang="en-US" dirty="0"/>
              <a:t> to generate client libraries for your API in over 40 languages.</a:t>
            </a:r>
          </a:p>
          <a:p>
            <a:r>
              <a:rPr lang="en-US" dirty="0"/>
              <a:t>Use Swagger UI to generate interactive API documentation that lets your users try out the API calls directly in the browser.</a:t>
            </a:r>
          </a:p>
          <a:p>
            <a:r>
              <a:rPr lang="en-US" dirty="0"/>
              <a:t>Use the spec to connect API-related tools to your API. For example, import the spec to </a:t>
            </a:r>
            <a:r>
              <a:rPr lang="en-US" dirty="0" err="1"/>
              <a:t>SoapUI</a:t>
            </a:r>
            <a:r>
              <a:rPr lang="en-US" dirty="0"/>
              <a:t> to create automated tests for your API.</a:t>
            </a:r>
            <a:endParaRPr lang="en-IN" dirty="0"/>
          </a:p>
        </p:txBody>
      </p:sp>
      <p:sp>
        <p:nvSpPr>
          <p:cNvPr id="3" name="Title 2"/>
          <p:cNvSpPr>
            <a:spLocks noGrp="1"/>
          </p:cNvSpPr>
          <p:nvPr>
            <p:ph type="title"/>
          </p:nvPr>
        </p:nvSpPr>
        <p:spPr/>
        <p:txBody>
          <a:bodyPr/>
          <a:lstStyle/>
          <a:p>
            <a:r>
              <a:rPr lang="en-IN" b="0" dirty="0"/>
              <a:t>Why Use </a:t>
            </a:r>
            <a:r>
              <a:rPr lang="en-IN" b="0" dirty="0" err="1"/>
              <a:t>OpenAPI</a:t>
            </a:r>
            <a:r>
              <a:rPr lang="en-IN" b="0" dirty="0"/>
              <a:t>?</a:t>
            </a:r>
            <a:br>
              <a:rPr lang="en-IN" b="0" dirty="0"/>
            </a:br>
            <a:endParaRPr lang="en-IN" dirty="0"/>
          </a:p>
        </p:txBody>
      </p:sp>
    </p:spTree>
    <p:extLst>
      <p:ext uri="{BB962C8B-B14F-4D97-AF65-F5344CB8AC3E}">
        <p14:creationId xmlns:p14="http://schemas.microsoft.com/office/powerpoint/2010/main" val="3597659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904875"/>
          </a:xfrm>
        </p:spPr>
        <p:txBody>
          <a:bodyPr>
            <a:normAutofit/>
          </a:bodyPr>
          <a:lstStyle/>
          <a:p>
            <a:r>
              <a:rPr lang="en-US" dirty="0"/>
              <a:t>After your account is activated, the following message displays</a:t>
            </a:r>
            <a:r>
              <a:rPr lang="en-US" dirty="0" smtClean="0"/>
              <a:t>:</a:t>
            </a:r>
            <a:endParaRPr lang="en-US" dirty="0"/>
          </a:p>
          <a:p>
            <a:endParaRPr lang="en-IN" dirty="0"/>
          </a:p>
        </p:txBody>
      </p:sp>
      <p:sp>
        <p:nvSpPr>
          <p:cNvPr id="3" name="Title 2"/>
          <p:cNvSpPr>
            <a:spLocks noGrp="1"/>
          </p:cNvSpPr>
          <p:nvPr>
            <p:ph type="title"/>
          </p:nvPr>
        </p:nvSpPr>
        <p:spPr/>
        <p:txBody>
          <a:bodyPr/>
          <a:lstStyle/>
          <a:p>
            <a:pPr lvl="0"/>
            <a:r>
              <a:rPr lang="en-US" dirty="0"/>
              <a:t>Creating an account</a:t>
            </a:r>
            <a:endParaRPr lang="en-IN" dirty="0"/>
          </a:p>
        </p:txBody>
      </p:sp>
      <p:pic>
        <p:nvPicPr>
          <p:cNvPr id="1026" name="Picture 2" descr="https://docs.apigee.com/api-platform/images/activation-comple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438399"/>
            <a:ext cx="3657600" cy="377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3898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1480" b="8519"/>
          <a:stretch/>
        </p:blipFill>
        <p:spPr>
          <a:xfrm>
            <a:off x="4313" y="685800"/>
            <a:ext cx="9144000" cy="4343400"/>
          </a:xfrm>
          <a:prstGeom prst="rect">
            <a:avLst/>
          </a:prstGeom>
        </p:spPr>
      </p:pic>
    </p:spTree>
    <p:extLst>
      <p:ext uri="{BB962C8B-B14F-4D97-AF65-F5344CB8AC3E}">
        <p14:creationId xmlns:p14="http://schemas.microsoft.com/office/powerpoint/2010/main" val="15163050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4074"/>
          <a:stretch/>
        </p:blipFill>
        <p:spPr>
          <a:xfrm>
            <a:off x="0" y="1295400"/>
            <a:ext cx="9144000" cy="4343400"/>
          </a:xfrm>
          <a:prstGeom prst="rect">
            <a:avLst/>
          </a:prstGeom>
        </p:spPr>
      </p:pic>
    </p:spTree>
    <p:extLst>
      <p:ext uri="{BB962C8B-B14F-4D97-AF65-F5344CB8AC3E}">
        <p14:creationId xmlns:p14="http://schemas.microsoft.com/office/powerpoint/2010/main" val="10950657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81" b="5556"/>
          <a:stretch/>
        </p:blipFill>
        <p:spPr>
          <a:xfrm>
            <a:off x="0" y="1447800"/>
            <a:ext cx="9144000" cy="4267200"/>
          </a:xfrm>
          <a:prstGeom prst="rect">
            <a:avLst/>
          </a:prstGeom>
        </p:spPr>
      </p:pic>
    </p:spTree>
    <p:extLst>
      <p:ext uri="{BB962C8B-B14F-4D97-AF65-F5344CB8AC3E}">
        <p14:creationId xmlns:p14="http://schemas.microsoft.com/office/powerpoint/2010/main" val="39573761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458626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521525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Select </a:t>
            </a:r>
            <a:r>
              <a:rPr lang="en-US" b="1" dirty="0"/>
              <a:t>Reverse proxy (most common)</a:t>
            </a:r>
            <a:r>
              <a:rPr lang="en-US" dirty="0"/>
              <a:t>, and click </a:t>
            </a:r>
            <a:r>
              <a:rPr lang="en-US" b="1" dirty="0"/>
              <a:t>Next</a:t>
            </a:r>
            <a:r>
              <a:rPr lang="en-US" dirty="0"/>
              <a:t>.</a:t>
            </a:r>
          </a:p>
          <a:p>
            <a:r>
              <a:rPr lang="en-US" dirty="0"/>
              <a:t>Apigee then displays the </a:t>
            </a:r>
            <a:r>
              <a:rPr lang="en-US" b="1" dirty="0"/>
              <a:t>Details</a:t>
            </a:r>
            <a:r>
              <a:rPr lang="en-US" dirty="0"/>
              <a:t> screen.</a:t>
            </a:r>
          </a:p>
          <a:p>
            <a:r>
              <a:rPr lang="en-US" dirty="0"/>
              <a:t>Configure your proxy with the following settings:</a:t>
            </a:r>
          </a:p>
          <a:p>
            <a:r>
              <a:rPr lang="en-US" dirty="0"/>
              <a:t>Proxy Name: Enter "</a:t>
            </a:r>
            <a:r>
              <a:rPr lang="en-US" dirty="0" err="1"/>
              <a:t>getstarted</a:t>
            </a:r>
            <a:r>
              <a:rPr lang="en-US" dirty="0"/>
              <a:t>". If a proxy already exists with this name, choose a different name.</a:t>
            </a:r>
          </a:p>
          <a:p>
            <a:r>
              <a:rPr lang="en-US" dirty="0"/>
              <a:t>Proxy Base Path: Change this to "/</a:t>
            </a:r>
            <a:r>
              <a:rPr lang="en-US" dirty="0" err="1"/>
              <a:t>getstarted</a:t>
            </a:r>
            <a:r>
              <a:rPr lang="en-US" dirty="0" smtClean="0"/>
              <a:t>".</a:t>
            </a:r>
            <a:endParaRPr lang="en-US" dirty="0"/>
          </a:p>
          <a:p>
            <a:r>
              <a:rPr lang="en-US" dirty="0"/>
              <a:t>The Proxy Base Path is part of the URL used to make requests to your API. Edge uses the URL to match and route incoming requests to the proper API proxy.</a:t>
            </a:r>
          </a:p>
          <a:p>
            <a:endParaRPr lang="en-US"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27893907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Existing API: Enter "https://mocktarget.apigee.net". This defines the target URL that Apigee Edge invokes on a request to the API proxy</a:t>
            </a:r>
            <a:r>
              <a:rPr lang="en-US" dirty="0" smtClean="0"/>
              <a:t>.</a:t>
            </a:r>
            <a:endParaRPr lang="en-US" dirty="0"/>
          </a:p>
          <a:p>
            <a:r>
              <a:rPr lang="en-US" dirty="0"/>
              <a:t>The </a:t>
            </a:r>
            <a:r>
              <a:rPr lang="en-US" dirty="0" err="1"/>
              <a:t>mocktarget</a:t>
            </a:r>
            <a:r>
              <a:rPr lang="en-US" dirty="0"/>
              <a:t> service is hosted at Apigee and returns simple data. It requires no API key or access token.</a:t>
            </a:r>
          </a:p>
          <a:p>
            <a:r>
              <a:rPr lang="en-US" dirty="0" smtClean="0"/>
              <a:t>(</a:t>
            </a:r>
            <a:r>
              <a:rPr lang="en-US" dirty="0"/>
              <a:t>Optional) Description: Enter a description for your new API proxy, such as "Getting Started proxy".</a:t>
            </a:r>
            <a:endParaRPr lang="en-IN" dirty="0"/>
          </a:p>
          <a:p>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9752570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APIGEE</a:t>
            </a:r>
            <a:endParaRPr lang="en-IN" dirty="0"/>
          </a:p>
        </p:txBody>
      </p:sp>
      <p:pic>
        <p:nvPicPr>
          <p:cNvPr id="6146" name="Picture 2" descr="https://docs.apigee.com/api-platform/images/getstarted-proxy-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615749" cy="497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5232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lstStyle/>
          <a:p>
            <a:r>
              <a:rPr lang="en-US" dirty="0"/>
              <a:t>Click Next.</a:t>
            </a:r>
          </a:p>
          <a:p>
            <a:r>
              <a:rPr lang="en-US" dirty="0"/>
              <a:t>On the Security screen, select Pass through (none) as the security option, and click Next:</a:t>
            </a:r>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7170" name="Picture 2" descr="https://docs.apigee.com/api-platform/images/getstarted-passthroug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200400"/>
            <a:ext cx="5391150" cy="30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5317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276475"/>
          </a:xfrm>
        </p:spPr>
        <p:txBody>
          <a:bodyPr/>
          <a:lstStyle/>
          <a:p>
            <a:r>
              <a:rPr lang="en-US" dirty="0"/>
              <a:t>On the Virtual Hosts screen, accept the default selections and click Next.</a:t>
            </a:r>
          </a:p>
          <a:p>
            <a:r>
              <a:rPr lang="en-US" dirty="0"/>
              <a:t>On the Build screen, make sure the test environment is selected next to Deploy Environments and click Build and Deploy:</a:t>
            </a:r>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1851486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An </a:t>
            </a:r>
            <a:r>
              <a:rPr lang="en-US" i="1" dirty="0"/>
              <a:t>organization</a:t>
            </a:r>
            <a:r>
              <a:rPr lang="en-US" dirty="0"/>
              <a:t> is a container for your API proxies and the environments you deploy them to (either "test" or "prod"). You use the organization name in your calls to the API proxies</a:t>
            </a:r>
            <a:r>
              <a:rPr lang="en-US" dirty="0" smtClean="0"/>
              <a:t>.</a:t>
            </a:r>
          </a:p>
          <a:p>
            <a:r>
              <a:rPr lang="en-US" dirty="0"/>
              <a:t>The name of the organization is </a:t>
            </a:r>
            <a:r>
              <a:rPr lang="en-US" dirty="0" err="1"/>
              <a:t>autogenerated</a:t>
            </a:r>
            <a:r>
              <a:rPr lang="en-US" dirty="0"/>
              <a:t> by Apigee based on your email address (minus the @</a:t>
            </a:r>
            <a:r>
              <a:rPr lang="en-US" i="1" dirty="0"/>
              <a:t>domain</a:t>
            </a:r>
            <a:r>
              <a:rPr lang="en-US" dirty="0"/>
              <a:t>). For evaluation accounts, it will end with "-</a:t>
            </a:r>
            <a:r>
              <a:rPr lang="en-US" dirty="0" err="1"/>
              <a:t>eval</a:t>
            </a:r>
            <a:r>
              <a:rPr lang="en-US" dirty="0" smtClean="0"/>
              <a:t>".</a:t>
            </a:r>
          </a:p>
          <a:p>
            <a:r>
              <a:rPr lang="en-US" dirty="0"/>
              <a:t>If necessary, Apigee adds a 5-digit random number to the organization name to ensure that it's unique. For example, if your email address is </a:t>
            </a:r>
            <a:r>
              <a:rPr lang="en-US" i="1" dirty="0"/>
              <a:t>ahamilton@example.com</a:t>
            </a:r>
            <a:r>
              <a:rPr lang="en-US" dirty="0"/>
              <a:t>, the organization name might be auto-generated as "</a:t>
            </a:r>
            <a:r>
              <a:rPr lang="en-US" dirty="0" err="1"/>
              <a:t>ahamilton-eval</a:t>
            </a:r>
            <a:r>
              <a:rPr lang="en-US" dirty="0"/>
              <a:t>" or "ahamilton-12345-eval".</a:t>
            </a:r>
            <a:endParaRPr lang="en-IN" dirty="0"/>
          </a:p>
        </p:txBody>
      </p:sp>
      <p:sp>
        <p:nvSpPr>
          <p:cNvPr id="3" name="Title 2"/>
          <p:cNvSpPr>
            <a:spLocks noGrp="1"/>
          </p:cNvSpPr>
          <p:nvPr>
            <p:ph type="title"/>
          </p:nvPr>
        </p:nvSpPr>
        <p:spPr/>
        <p:txBody>
          <a:bodyPr/>
          <a:lstStyle/>
          <a:p>
            <a:r>
              <a:rPr lang="en-IN" b="0" dirty="0"/>
              <a:t>A word about organizations</a:t>
            </a:r>
            <a:br>
              <a:rPr lang="en-IN" b="0" dirty="0"/>
            </a:br>
            <a:endParaRPr lang="en-IN" dirty="0"/>
          </a:p>
        </p:txBody>
      </p:sp>
    </p:spTree>
    <p:extLst>
      <p:ext uri="{BB962C8B-B14F-4D97-AF65-F5344CB8AC3E}">
        <p14:creationId xmlns:p14="http://schemas.microsoft.com/office/powerpoint/2010/main" val="27136439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APIGEE</a:t>
            </a:r>
            <a:endParaRPr lang="en-IN" dirty="0"/>
          </a:p>
        </p:txBody>
      </p:sp>
      <p:pic>
        <p:nvPicPr>
          <p:cNvPr id="5" name="Picture 2" descr="https://docs.apigee.com/api-platform/images/getstarted-build-op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677275"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6856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APIGEE</a:t>
            </a:r>
            <a:endParaRPr lang="en-IN" dirty="0"/>
          </a:p>
        </p:txBody>
      </p:sp>
      <p:pic>
        <p:nvPicPr>
          <p:cNvPr id="9218" name="Picture 2" descr="https://docs.apigee.com/api-platform/images/getstarted-proxy-d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45" y="2590800"/>
            <a:ext cx="8744239"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6111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a:xfrm>
            <a:off x="457201" y="1381125"/>
            <a:ext cx="8228012" cy="981075"/>
          </a:xfrm>
        </p:spPr>
        <p:txBody>
          <a:bodyPr/>
          <a:lstStyle/>
          <a:p>
            <a:r>
              <a:rPr lang="en-US" dirty="0"/>
              <a:t>Click </a:t>
            </a:r>
            <a:r>
              <a:rPr lang="en-US" b="1" dirty="0"/>
              <a:t>View </a:t>
            </a:r>
            <a:r>
              <a:rPr lang="en-US" b="1" dirty="0" err="1"/>
              <a:t>getstarted</a:t>
            </a:r>
            <a:r>
              <a:rPr lang="en-US" b="1" dirty="0"/>
              <a:t> proxy in the editor</a:t>
            </a:r>
            <a:r>
              <a:rPr lang="en-US" dirty="0"/>
              <a:t> to display the Overview page for the API proxy:</a:t>
            </a:r>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11266" name="Picture 2" descr="https://docs.apigee.com/api-platform/images/getstarted-proxy-over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98" y="2209800"/>
            <a:ext cx="7924800" cy="4211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8605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981075"/>
          </a:xfrm>
        </p:spPr>
        <p:txBody>
          <a:bodyPr/>
          <a:lstStyle/>
          <a:p>
            <a:r>
              <a:rPr lang="en-US" dirty="0"/>
              <a:t>Note that if you expand the </a:t>
            </a:r>
            <a:r>
              <a:rPr lang="en-US" b="1" dirty="0"/>
              <a:t>[ + ]</a:t>
            </a:r>
            <a:r>
              <a:rPr lang="en-US" dirty="0"/>
              <a:t>, the UI lists both HTTP and HTTPS URLs for the test environment</a:t>
            </a:r>
            <a:r>
              <a:rPr lang="en-US" dirty="0" smtClean="0"/>
              <a:t>:</a:t>
            </a:r>
          </a:p>
          <a:p>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12292" name="Picture 4" descr="https://docs.apigee.com/api-platform/images/getstarted-proxy-ur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377" y="2667000"/>
            <a:ext cx="5638800" cy="1650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8838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a:t>Step 3: Test your new proxy</a:t>
            </a:r>
          </a:p>
          <a:p>
            <a:r>
              <a:rPr lang="en-US" dirty="0"/>
              <a:t>Now that you've created a new proxy, you're ready to test </a:t>
            </a:r>
            <a:r>
              <a:rPr lang="en-US" dirty="0" smtClean="0"/>
              <a:t>it.</a:t>
            </a:r>
          </a:p>
          <a:p>
            <a:r>
              <a:rPr lang="en-US" dirty="0" smtClean="0"/>
              <a:t>You </a:t>
            </a:r>
            <a:r>
              <a:rPr lang="en-US" dirty="0"/>
              <a:t>can test your "</a:t>
            </a:r>
            <a:r>
              <a:rPr lang="en-US" dirty="0" err="1"/>
              <a:t>getstarted</a:t>
            </a:r>
            <a:r>
              <a:rPr lang="en-US" dirty="0"/>
              <a:t>" API using curl or a web browser</a:t>
            </a:r>
            <a:r>
              <a:rPr lang="en-US" dirty="0" smtClean="0"/>
              <a:t>.</a:t>
            </a:r>
            <a:endParaRPr lang="en-US" dirty="0"/>
          </a:p>
          <a:p>
            <a:r>
              <a:rPr lang="en-US" dirty="0"/>
              <a:t>To test your new proxy</a:t>
            </a:r>
            <a:r>
              <a:rPr lang="en-US" dirty="0" smtClean="0"/>
              <a:t>:</a:t>
            </a:r>
            <a:endParaRPr lang="en-US" dirty="0"/>
          </a:p>
          <a:p>
            <a:r>
              <a:rPr lang="en-US" dirty="0"/>
              <a:t>In a terminal window, execute the following curl command:</a:t>
            </a:r>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28603401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a:t>curl https://</a:t>
            </a:r>
            <a:r>
              <a:rPr lang="en-US" dirty="0" smtClean="0"/>
              <a:t>org_name-test.apigee.net/getstarted</a:t>
            </a:r>
            <a:endParaRPr lang="en-US" dirty="0"/>
          </a:p>
          <a:p>
            <a:pPr marL="0" indent="0">
              <a:buNone/>
            </a:pPr>
            <a:r>
              <a:rPr lang="en-US" dirty="0"/>
              <a:t>Where</a:t>
            </a:r>
            <a:r>
              <a:rPr lang="en-US" dirty="0" smtClean="0"/>
              <a:t>:</a:t>
            </a:r>
            <a:endParaRPr lang="en-US" dirty="0"/>
          </a:p>
          <a:p>
            <a:pPr marL="0" indent="0">
              <a:buNone/>
            </a:pPr>
            <a:r>
              <a:rPr lang="en-US" dirty="0" err="1"/>
              <a:t>org_name</a:t>
            </a:r>
            <a:r>
              <a:rPr lang="en-US" dirty="0"/>
              <a:t> is the organization name that Apigee assigned to you when you created your Apigee account.</a:t>
            </a:r>
          </a:p>
          <a:p>
            <a:pPr marL="0" indent="0">
              <a:buNone/>
            </a:pPr>
            <a:r>
              <a:rPr lang="en-US" dirty="0"/>
              <a:t>-test is the environment. You deployed your new proxy to the "test" environment in Step 2: Create an API proxy.</a:t>
            </a:r>
          </a:p>
          <a:p>
            <a:pPr marL="0" indent="0">
              <a:buNone/>
            </a:pPr>
            <a:r>
              <a:rPr lang="en-US" dirty="0"/>
              <a:t>/</a:t>
            </a:r>
            <a:r>
              <a:rPr lang="en-US" dirty="0" err="1"/>
              <a:t>getstarted</a:t>
            </a:r>
            <a:r>
              <a:rPr lang="en-US" dirty="0"/>
              <a:t> is the Proxy Base Path.</a:t>
            </a:r>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88310977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a:t>For example</a:t>
            </a:r>
            <a:r>
              <a:rPr lang="en-US" dirty="0" smtClean="0"/>
              <a:t>:</a:t>
            </a:r>
            <a:endParaRPr lang="en-US" dirty="0"/>
          </a:p>
          <a:p>
            <a:pPr marL="0" indent="0">
              <a:buNone/>
            </a:pPr>
            <a:r>
              <a:rPr lang="en-US" dirty="0"/>
              <a:t>curl https://ahamilton-eval-test.apigee.net/getstarted</a:t>
            </a:r>
          </a:p>
          <a:p>
            <a:pPr marL="0" indent="0">
              <a:buNone/>
            </a:pPr>
            <a:r>
              <a:rPr lang="en-US" dirty="0" smtClean="0"/>
              <a:t>Alternatively</a:t>
            </a:r>
            <a:r>
              <a:rPr lang="en-US" dirty="0"/>
              <a:t>, you can navigate to "https://org_name-test.apigee.net/</a:t>
            </a:r>
            <a:r>
              <a:rPr lang="en-US" dirty="0" err="1"/>
              <a:t>getstarted</a:t>
            </a:r>
            <a:r>
              <a:rPr lang="en-US" dirty="0"/>
              <a:t>" in a browser.</a:t>
            </a:r>
          </a:p>
          <a:p>
            <a:pPr marL="0" indent="0">
              <a:buNone/>
            </a:pPr>
            <a:r>
              <a:rPr lang="en-US" dirty="0" smtClean="0"/>
              <a:t>You </a:t>
            </a:r>
            <a:r>
              <a:rPr lang="en-US" dirty="0"/>
              <a:t>should receive the following response:</a:t>
            </a:r>
          </a:p>
          <a:p>
            <a:pPr marL="0" indent="0">
              <a:buNone/>
            </a:pPr>
            <a:r>
              <a:rPr lang="en-US" dirty="0" smtClean="0"/>
              <a:t>Hello</a:t>
            </a:r>
            <a:r>
              <a:rPr lang="en-US" dirty="0"/>
              <a:t>, Guest!</a:t>
            </a:r>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16141353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Step 4: Change your target endpoint</a:t>
            </a:r>
          </a:p>
          <a:p>
            <a:r>
              <a:rPr lang="en-US" dirty="0"/>
              <a:t>Now that you've </a:t>
            </a:r>
            <a:r>
              <a:rPr lang="en-US" dirty="0">
                <a:hlinkClick r:id="rId2"/>
              </a:rPr>
              <a:t>tested your new proxy</a:t>
            </a:r>
            <a:r>
              <a:rPr lang="en-US" dirty="0"/>
              <a:t>, you're almost ready to add a policy to it. Before you do that, though, you should change your proxy's target endpoint to one that returns some data.</a:t>
            </a:r>
          </a:p>
          <a:p>
            <a:r>
              <a:rPr lang="en-US" dirty="0"/>
              <a:t>Recall that in </a:t>
            </a:r>
            <a:r>
              <a:rPr lang="en-US" dirty="0">
                <a:hlinkClick r:id="rId3"/>
              </a:rPr>
              <a:t>Step 2: Create an API proxy</a:t>
            </a:r>
            <a:r>
              <a:rPr lang="en-US" dirty="0"/>
              <a:t>, you set the target endpoint (in the </a:t>
            </a:r>
            <a:r>
              <a:rPr lang="en-US" b="1" dirty="0"/>
              <a:t>Existing API</a:t>
            </a:r>
            <a:r>
              <a:rPr lang="en-US" dirty="0"/>
              <a:t> field) to "https://mocktarget.apigee.net". Well, that endpoint doesn't return any data, so now you'll change the endpoint to one that returns some XML.</a:t>
            </a:r>
          </a:p>
          <a:p>
            <a:endParaRPr lang="en-IN" dirty="0"/>
          </a:p>
        </p:txBody>
      </p:sp>
      <p:sp>
        <p:nvSpPr>
          <p:cNvPr id="3" name="Title 2"/>
          <p:cNvSpPr>
            <a:spLocks noGrp="1"/>
          </p:cNvSpPr>
          <p:nvPr>
            <p:ph type="title"/>
          </p:nvPr>
        </p:nvSpPr>
        <p:spPr/>
        <p:txBody>
          <a:bodyPr/>
          <a:lstStyle/>
          <a:p>
            <a:r>
              <a:rPr lang="en-IN" dirty="0" smtClean="0"/>
              <a:t>APIGEE</a:t>
            </a:r>
            <a:endParaRPr lang="en-IN" dirty="0"/>
          </a:p>
        </p:txBody>
      </p:sp>
    </p:spTree>
    <p:extLst>
      <p:ext uri="{BB962C8B-B14F-4D97-AF65-F5344CB8AC3E}">
        <p14:creationId xmlns:p14="http://schemas.microsoft.com/office/powerpoint/2010/main" val="1946375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267075"/>
          </a:xfrm>
        </p:spPr>
        <p:txBody>
          <a:bodyPr/>
          <a:lstStyle/>
          <a:p>
            <a:r>
              <a:rPr lang="en-US" b="1" dirty="0"/>
              <a:t>To change your proxy's target endpoint:</a:t>
            </a:r>
            <a:endParaRPr lang="en-US" dirty="0"/>
          </a:p>
          <a:p>
            <a:r>
              <a:rPr lang="en-US" dirty="0"/>
              <a:t>Log in to the Edge Management UI and click API Proxies.</a:t>
            </a:r>
          </a:p>
          <a:p>
            <a:r>
              <a:rPr lang="en-US" dirty="0"/>
              <a:t>Select your </a:t>
            </a:r>
            <a:r>
              <a:rPr lang="en-US" dirty="0" err="1"/>
              <a:t>getstarted</a:t>
            </a:r>
            <a:r>
              <a:rPr lang="en-US" dirty="0"/>
              <a:t> proxy from the list. If you don't see your proxy in the list, be sure that you selected the right organization, as described in A word about organizations.</a:t>
            </a:r>
          </a:p>
          <a:p>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16386" name="Picture 2" descr="https://docs.apigee.com/api-platform/images/DevelopTab_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806" y="4876800"/>
            <a:ext cx="6594753"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338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200275"/>
          </a:xfrm>
        </p:spPr>
        <p:txBody>
          <a:bodyPr/>
          <a:lstStyle/>
          <a:p>
            <a:r>
              <a:rPr lang="en-US" b="1" dirty="0"/>
              <a:t>This takes you to the API Proxy Editor. The Proxy Editor lets you see the structure of your API proxy and configure its flow. </a:t>
            </a:r>
          </a:p>
          <a:p>
            <a:r>
              <a:rPr lang="en-US" b="1" dirty="0"/>
              <a:t>In the Navigator pane, select Target Endpoints &gt; default:</a:t>
            </a:r>
            <a:endParaRPr lang="en-IN" dirty="0"/>
          </a:p>
        </p:txBody>
      </p:sp>
      <p:sp>
        <p:nvSpPr>
          <p:cNvPr id="3" name="Title 2"/>
          <p:cNvSpPr>
            <a:spLocks noGrp="1"/>
          </p:cNvSpPr>
          <p:nvPr>
            <p:ph type="title"/>
          </p:nvPr>
        </p:nvSpPr>
        <p:spPr/>
        <p:txBody>
          <a:bodyPr/>
          <a:lstStyle/>
          <a:p>
            <a:r>
              <a:rPr lang="en-IN" dirty="0" smtClean="0"/>
              <a:t>APIGEE</a:t>
            </a:r>
            <a:endParaRPr lang="en-IN" dirty="0"/>
          </a:p>
        </p:txBody>
      </p:sp>
      <p:pic>
        <p:nvPicPr>
          <p:cNvPr id="17412" name="Picture 4" descr="https://docs.apigee.com/api-platform/images/proxy-navigat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632" y="3579962"/>
            <a:ext cx="310515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3718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5873</TotalTime>
  <Words>7734</Words>
  <Application>Microsoft Office PowerPoint</Application>
  <PresentationFormat>On-screen Show (4:3)</PresentationFormat>
  <Paragraphs>853</Paragraphs>
  <Slides>130</Slides>
  <Notes>13</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130</vt:i4>
      </vt:variant>
    </vt:vector>
  </HeadingPairs>
  <TitlesOfParts>
    <vt:vector size="140" baseType="lpstr">
      <vt:lpstr>MS PGothic</vt:lpstr>
      <vt:lpstr>MS PGothic</vt:lpstr>
      <vt:lpstr>Arial</vt:lpstr>
      <vt:lpstr>Calibri</vt:lpstr>
      <vt:lpstr>Gill Sans</vt:lpstr>
      <vt:lpstr>Helvetica</vt:lpstr>
      <vt:lpstr>Helvetica Neue Thin</vt:lpstr>
      <vt:lpstr>Roboto</vt:lpstr>
      <vt:lpstr>Times New Roman</vt:lpstr>
      <vt:lpstr>Pencils_02_2012</vt:lpstr>
      <vt:lpstr>PowerPoint Presentation</vt:lpstr>
      <vt:lpstr>Digital Channels and Apigee Edge</vt:lpstr>
      <vt:lpstr>Digital Channels and Apigee Edge</vt:lpstr>
      <vt:lpstr>APIGEE Goals</vt:lpstr>
      <vt:lpstr>APIGEE Goals</vt:lpstr>
      <vt:lpstr>Creating an account</vt:lpstr>
      <vt:lpstr>Creating an account</vt:lpstr>
      <vt:lpstr>Creating an account</vt:lpstr>
      <vt:lpstr>A word about organizations </vt:lpstr>
      <vt:lpstr>A word about organizations </vt:lpstr>
      <vt:lpstr>API Attacks</vt:lpstr>
      <vt:lpstr>Layered Security</vt:lpstr>
      <vt:lpstr>Signs of Attack</vt:lpstr>
      <vt:lpstr>What is an API? </vt:lpstr>
      <vt:lpstr>What is an API? </vt:lpstr>
      <vt:lpstr>API Management</vt:lpstr>
      <vt:lpstr>Apps, APIs and API Mgmt…</vt:lpstr>
      <vt:lpstr>Apps, APIs and API Mgmt…</vt:lpstr>
      <vt:lpstr>Apps, APIs and API Mgmt…</vt:lpstr>
      <vt:lpstr>Apps, APIs and API Mgmt…</vt:lpstr>
      <vt:lpstr>Business use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Retail:  Leading Electronics Retailer </vt:lpstr>
      <vt:lpstr>PowerPoint Presentation</vt:lpstr>
      <vt:lpstr>API Management Vendors</vt:lpstr>
      <vt:lpstr>What is an API proxy? </vt:lpstr>
      <vt:lpstr>PowerPoint Presentation</vt:lpstr>
      <vt:lpstr>What is an API proxy? </vt:lpstr>
      <vt:lpstr>What is an API proxy? </vt:lpstr>
      <vt:lpstr>What is an API proxy? </vt:lpstr>
      <vt:lpstr>API Gateway</vt:lpstr>
      <vt:lpstr>API Gateway</vt:lpstr>
      <vt:lpstr>API Gateway</vt:lpstr>
      <vt:lpstr>Request routing</vt:lpstr>
      <vt:lpstr>API Composition</vt:lpstr>
      <vt:lpstr>API Composition</vt:lpstr>
      <vt:lpstr>Protocol translation</vt:lpstr>
      <vt:lpstr>API Proxy and Gateway</vt:lpstr>
      <vt:lpstr>What is Apigee Edge? </vt:lpstr>
      <vt:lpstr>Making your services available on the web </vt:lpstr>
      <vt:lpstr>Making your services available on the web </vt:lpstr>
      <vt:lpstr>Making your services available on the web </vt:lpstr>
      <vt:lpstr>Making your services available on the web </vt:lpstr>
      <vt:lpstr>Making your services available on the web </vt:lpstr>
      <vt:lpstr>Making your services available on the web </vt:lpstr>
      <vt:lpstr>Making your services available on the web </vt:lpstr>
      <vt:lpstr>Make services available through Apigee Edge </vt:lpstr>
      <vt:lpstr>Make services available through Apigee Edge </vt:lpstr>
      <vt:lpstr>Make services available through Apigee Edge </vt:lpstr>
      <vt:lpstr>Make services available through Apigee Edge </vt:lpstr>
      <vt:lpstr>Make services available through Apigee Edge </vt:lpstr>
      <vt:lpstr>Understanding APIs and API proxies </vt:lpstr>
      <vt:lpstr>Apigee Edge – Overview of Capabilities </vt:lpstr>
      <vt:lpstr>Apigee Edge – Overview of Capabilities </vt:lpstr>
      <vt:lpstr>Components of Apigee Edge </vt:lpstr>
      <vt:lpstr>Edge API runtime </vt:lpstr>
      <vt:lpstr>Edge API runtime </vt:lpstr>
      <vt:lpstr>Edge monitoring &amp; analytics </vt:lpstr>
      <vt:lpstr>Edge monitoring &amp; analytics </vt:lpstr>
      <vt:lpstr>Edge developer ecosystem </vt:lpstr>
      <vt:lpstr>Edge developer ecosystem </vt:lpstr>
      <vt:lpstr>Monetization </vt:lpstr>
      <vt:lpstr>Edge in the cloud vs. Edge on-premises </vt:lpstr>
      <vt:lpstr>Edge in the cloud vs. Edge on-premises </vt:lpstr>
      <vt:lpstr>Edge in the cloud vs. Edge on-premises </vt:lpstr>
      <vt:lpstr>A word about organizations </vt:lpstr>
      <vt:lpstr>APIGEE</vt:lpstr>
      <vt:lpstr>APIGEE</vt:lpstr>
      <vt:lpstr>APIGEE</vt:lpstr>
      <vt:lpstr>What Is OpenAPI? </vt:lpstr>
      <vt:lpstr>What Is Swagger? </vt:lpstr>
      <vt:lpstr>Why Use OpenAPI? </vt:lpstr>
      <vt:lpstr>PowerPoint Presentation</vt:lpstr>
      <vt:lpstr>PowerPoint Presentation</vt:lpstr>
      <vt:lpstr>PowerPoint Presentation</vt:lpstr>
      <vt:lpstr>PowerPoint Presentation</vt:lpstr>
      <vt:lpstr>PowerPoint Presentation</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APIGEE</vt:lpstr>
      <vt:lpstr>SOAP Proxy</vt:lpstr>
      <vt:lpstr>SOAP Proxy</vt:lpstr>
      <vt:lpstr>SOAP Proxy</vt:lpstr>
      <vt:lpstr>No Target</vt:lpstr>
      <vt:lpstr>Nodejs</vt:lpstr>
      <vt:lpstr>Nodejs</vt:lpstr>
      <vt:lpstr>Download API proxies </vt:lpstr>
      <vt:lpstr>Download API proxies </vt:lpstr>
      <vt:lpstr>Export API Proxy</vt:lpstr>
      <vt:lpstr>  Secure an API by requiring API keys </vt:lpstr>
      <vt:lpstr>  Secure an API by requiring API keys </vt:lpstr>
      <vt:lpstr>  Secure an API by requiring API keys </vt:lpstr>
      <vt:lpstr>  Secure an API by requiring API keys </vt:lpstr>
      <vt:lpstr>  Secure an API by requiring API keys </vt:lpstr>
      <vt:lpstr>  Secure an API by requiring API keys </vt:lpstr>
      <vt:lpstr>  Secure an API by requiring API keys </vt:lpstr>
      <vt:lpstr>  Secure an API by requiring API keys </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1004</cp:revision>
  <dcterms:created xsi:type="dcterms:W3CDTF">2012-03-13T15:47:14Z</dcterms:created>
  <dcterms:modified xsi:type="dcterms:W3CDTF">2019-01-27T12:13:35Z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